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266" r:id="rId39"/>
    <p:sldId id="272" r:id="rId4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2/28/2020</a:t>
            </a:fld>
            <a:endParaRPr lang="en-US"/>
          </a:p>
        </p:txBody>
      </p:sp>
      <p:sp>
        <p:nvSpPr>
          <p:cNvPr id="5" name="Holder 5"/>
          <p:cNvSpPr>
            <a:spLocks noGrp="1"/>
          </p:cNvSpPr>
          <p:nvPr>
            <p:ph type="sldNum" sz="quarter" idx="7"/>
          </p:nvPr>
        </p:nvSpPr>
        <p:spPr/>
        <p:txBody>
          <a:bodyPr lIns="0" tIns="0" rIns="0" bIns="0"/>
          <a:lstStyle>
            <a:lvl1pPr>
              <a:defRPr sz="1050" b="0" i="0">
                <a:solidFill>
                  <a:schemeClr val="tx1"/>
                </a:solidFill>
                <a:latin typeface="Arial"/>
                <a:cs typeface="Arial"/>
              </a:defRPr>
            </a:lvl1pPr>
          </a:lstStyle>
          <a:p>
            <a:pPr marL="102394">
              <a:lnSpc>
                <a:spcPts val="1238"/>
              </a:lnSpc>
            </a:pPr>
            <a:fld id="{81D60167-4931-47E6-BA6A-407CBD079E47}" type="slidenum">
              <a:rPr lang="ru-RU" smtClean="0"/>
              <a:pPr marL="102394">
                <a:lnSpc>
                  <a:spcPts val="1238"/>
                </a:lnSpc>
              </a:pPr>
              <a:t>‹#›</a:t>
            </a:fld>
            <a:endParaRPr lang="ru-RU" dirty="0"/>
          </a:p>
        </p:txBody>
      </p:sp>
    </p:spTree>
    <p:extLst>
      <p:ext uri="{BB962C8B-B14F-4D97-AF65-F5344CB8AC3E}">
        <p14:creationId xmlns:p14="http://schemas.microsoft.com/office/powerpoint/2010/main" val="233040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2/28/2020</a:t>
            </a:fld>
            <a:endParaRPr lang="en-US"/>
          </a:p>
        </p:txBody>
      </p:sp>
      <p:sp>
        <p:nvSpPr>
          <p:cNvPr id="4" name="Holder 4"/>
          <p:cNvSpPr>
            <a:spLocks noGrp="1"/>
          </p:cNvSpPr>
          <p:nvPr>
            <p:ph type="sldNum" sz="quarter" idx="7"/>
          </p:nvPr>
        </p:nvSpPr>
        <p:spPr/>
        <p:txBody>
          <a:bodyPr lIns="0" tIns="0" rIns="0" bIns="0"/>
          <a:lstStyle>
            <a:lvl1pPr>
              <a:defRPr sz="1050" b="0" i="0">
                <a:solidFill>
                  <a:schemeClr val="tx1"/>
                </a:solidFill>
                <a:latin typeface="Arial"/>
                <a:cs typeface="Arial"/>
              </a:defRPr>
            </a:lvl1pPr>
          </a:lstStyle>
          <a:p>
            <a:pPr marL="102394">
              <a:lnSpc>
                <a:spcPts val="1238"/>
              </a:lnSpc>
            </a:pPr>
            <a:fld id="{81D60167-4931-47E6-BA6A-407CBD079E47}" type="slidenum">
              <a:rPr lang="ru-RU" smtClean="0"/>
              <a:pPr marL="102394">
                <a:lnSpc>
                  <a:spcPts val="1238"/>
                </a:lnSpc>
              </a:pPr>
              <a:t>‹#›</a:t>
            </a:fld>
            <a:endParaRPr lang="ru-RU" dirty="0"/>
          </a:p>
        </p:txBody>
      </p:sp>
    </p:spTree>
    <p:extLst>
      <p:ext uri="{BB962C8B-B14F-4D97-AF65-F5344CB8AC3E}">
        <p14:creationId xmlns:p14="http://schemas.microsoft.com/office/powerpoint/2010/main" val="74529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28.02.2020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28.02.2020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28.02.2020</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4245" y="357504"/>
            <a:ext cx="6707088" cy="857250"/>
          </a:xfrm>
        </p:spPr>
        <p:txBody>
          <a:bodyPr>
            <a:normAutofit fontScale="90000"/>
          </a:bodyPr>
          <a:lstStyle/>
          <a:p>
            <a:pPr algn="l"/>
            <a:r>
              <a:rPr lang="en-US" sz="3200" b="1" dirty="0" smtClean="0"/>
              <a:t>AL-FARABI KAZAKH NATIONAL UNIVERSITY</a:t>
            </a:r>
            <a:endParaRPr lang="ru-RU" sz="3200" b="1" dirty="0"/>
          </a:p>
        </p:txBody>
      </p:sp>
      <p:sp>
        <p:nvSpPr>
          <p:cNvPr id="4" name="TextBox 3"/>
          <p:cNvSpPr txBox="1"/>
          <p:nvPr/>
        </p:nvSpPr>
        <p:spPr>
          <a:xfrm>
            <a:off x="2195736" y="1335219"/>
            <a:ext cx="6480720" cy="954107"/>
          </a:xfrm>
          <a:prstGeom prst="rect">
            <a:avLst/>
          </a:prstGeom>
          <a:solidFill>
            <a:schemeClr val="bg1"/>
          </a:solidFill>
        </p:spPr>
        <p:txBody>
          <a:bodyPr wrap="square" rtlCol="0">
            <a:spAutoFit/>
          </a:bodyPr>
          <a:lstStyle/>
          <a:p>
            <a:r>
              <a:rPr lang="en-US" sz="2800" b="1" dirty="0" smtClean="0">
                <a:latin typeface="Arial" panose="020B0604020202020204" pitchFamily="34" charset="0"/>
              </a:rPr>
              <a:t>Department of political science and political technologies</a:t>
            </a:r>
            <a:r>
              <a:rPr lang="ru-RU" sz="2800" b="1" dirty="0" smtClean="0">
                <a:latin typeface="Arial" panose="020B0604020202020204" pitchFamily="34" charset="0"/>
              </a:rPr>
              <a:t> </a:t>
            </a:r>
            <a:endParaRPr lang="ru-RU" sz="2800" b="1" dirty="0">
              <a:latin typeface="Arial" panose="020B0604020202020204" pitchFamily="34" charset="0"/>
            </a:endParaRPr>
          </a:p>
        </p:txBody>
      </p:sp>
      <p:sp>
        <p:nvSpPr>
          <p:cNvPr id="5" name="TextBox 4"/>
          <p:cNvSpPr txBox="1"/>
          <p:nvPr/>
        </p:nvSpPr>
        <p:spPr>
          <a:xfrm>
            <a:off x="2195736" y="2453938"/>
            <a:ext cx="6624736" cy="954107"/>
          </a:xfrm>
          <a:prstGeom prst="rect">
            <a:avLst/>
          </a:prstGeom>
          <a:noFill/>
        </p:spPr>
        <p:txBody>
          <a:bodyPr wrap="square" rtlCol="0">
            <a:spAutoFit/>
          </a:bodyPr>
          <a:lstStyle/>
          <a:p>
            <a:r>
              <a:rPr lang="en-US" sz="2800" b="1" dirty="0"/>
              <a:t>Globalization and Development of the Modern World</a:t>
            </a:r>
            <a:endParaRPr lang="ru-RU" sz="2800" b="1" dirty="0">
              <a:latin typeface="Arial" panose="020B0604020202020204" pitchFamily="34" charset="0"/>
            </a:endParaRPr>
          </a:p>
        </p:txBody>
      </p:sp>
      <p:sp>
        <p:nvSpPr>
          <p:cNvPr id="6" name="TextBox 5"/>
          <p:cNvSpPr txBox="1"/>
          <p:nvPr/>
        </p:nvSpPr>
        <p:spPr>
          <a:xfrm>
            <a:off x="2339752" y="3449546"/>
            <a:ext cx="3240360" cy="830997"/>
          </a:xfrm>
          <a:prstGeom prst="rect">
            <a:avLst/>
          </a:prstGeom>
          <a:noFill/>
        </p:spPr>
        <p:txBody>
          <a:bodyPr wrap="square" rtlCol="0">
            <a:spAutoFit/>
          </a:bodyPr>
          <a:lstStyle/>
          <a:p>
            <a:r>
              <a:rPr lang="" sz="2400" b="1" dirty="0" smtClean="0">
                <a:latin typeface="Arial" panose="020B0604020202020204" pitchFamily="34" charset="0"/>
              </a:rPr>
              <a:t>Abzhapparova A.A.</a:t>
            </a:r>
            <a:endParaRPr lang="" sz="2400" b="1" dirty="0">
              <a:latin typeface="Arial" panose="020B0604020202020204" pitchFamily="34" charset="0"/>
            </a:endParaRPr>
          </a:p>
          <a:p>
            <a:r>
              <a:rPr lang="en-US" sz="2400" b="1" dirty="0" smtClean="0">
                <a:latin typeface="Arial" panose="020B0604020202020204" pitchFamily="34" charset="0"/>
              </a:rPr>
              <a:t>Senior lecturer</a:t>
            </a:r>
            <a:endParaRPr lang="ru-RU" sz="2400" b="1" dirty="0">
              <a:latin typeface="Arial" panose="020B0604020202020204" pitchFamily="34"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2683"/>
            <a:ext cx="1214607" cy="1098947"/>
          </a:xfrm>
          <a:prstGeom prst="rect">
            <a:avLst/>
          </a:prstGeom>
        </p:spPr>
      </p:pic>
    </p:spTree>
    <p:extLst>
      <p:ext uri="{BB962C8B-B14F-4D97-AF65-F5344CB8AC3E}">
        <p14:creationId xmlns:p14="http://schemas.microsoft.com/office/powerpoint/2010/main" val="376304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40497"/>
            <a:ext cx="6172200" cy="870912"/>
          </a:xfrm>
          <a:prstGeom prst="rect">
            <a:avLst/>
          </a:prstGeom>
        </p:spPr>
        <p:txBody>
          <a:bodyPr vert="horz" wrap="square" lIns="0" tIns="9049" rIns="0" bIns="0" rtlCol="0" anchor="ctr">
            <a:spAutoFit/>
          </a:bodyPr>
          <a:lstStyle/>
          <a:p>
            <a:pPr marL="9525" marR="3810">
              <a:spcBef>
                <a:spcPts val="71"/>
              </a:spcBef>
            </a:pPr>
            <a:r>
              <a:rPr sz="2800" spc="-4" dirty="0"/>
              <a:t>Energy consumption is conversion of energy  forms into</a:t>
            </a:r>
            <a:r>
              <a:rPr sz="2800" spc="8" dirty="0"/>
              <a:t> </a:t>
            </a:r>
            <a:r>
              <a:rPr sz="2800" spc="-4" dirty="0"/>
              <a:t>another.</a:t>
            </a:r>
          </a:p>
        </p:txBody>
      </p:sp>
      <p:sp>
        <p:nvSpPr>
          <p:cNvPr id="3" name="object 3"/>
          <p:cNvSpPr/>
          <p:nvPr/>
        </p:nvSpPr>
        <p:spPr>
          <a:xfrm>
            <a:off x="4270839" y="1231599"/>
            <a:ext cx="3559969" cy="2372489"/>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1544956" y="1219200"/>
            <a:ext cx="2570321" cy="1186863"/>
          </a:xfrm>
          <a:prstGeom prst="rect">
            <a:avLst/>
          </a:prstGeom>
        </p:spPr>
        <p:txBody>
          <a:bodyPr vert="horz" wrap="square" lIns="0" tIns="9525" rIns="0" bIns="0" rtlCol="0">
            <a:spAutoFit/>
          </a:bodyPr>
          <a:lstStyle/>
          <a:p>
            <a:pPr marL="9525" marR="3810">
              <a:spcBef>
                <a:spcPts val="75"/>
              </a:spcBef>
            </a:pPr>
            <a:r>
              <a:rPr b="1" spc="-4" dirty="0">
                <a:latin typeface="Arial"/>
                <a:cs typeface="Arial"/>
              </a:rPr>
              <a:t>Conservation of</a:t>
            </a:r>
            <a:r>
              <a:rPr b="1" spc="-53" dirty="0">
                <a:latin typeface="Arial"/>
                <a:cs typeface="Arial"/>
              </a:rPr>
              <a:t> </a:t>
            </a:r>
            <a:r>
              <a:rPr b="1" spc="-4" dirty="0">
                <a:latin typeface="Arial"/>
                <a:cs typeface="Arial"/>
              </a:rPr>
              <a:t>energy  principle</a:t>
            </a:r>
            <a:endParaRPr>
              <a:latin typeface="Arial"/>
              <a:cs typeface="Arial"/>
            </a:endParaRPr>
          </a:p>
          <a:p>
            <a:pPr marL="9525" marR="200978">
              <a:spcBef>
                <a:spcPts val="8"/>
              </a:spcBef>
            </a:pPr>
            <a:r>
              <a:rPr sz="1350" b="1" spc="-4" dirty="0">
                <a:latin typeface="Arial"/>
                <a:cs typeface="Arial"/>
              </a:rPr>
              <a:t>Energy can change from </a:t>
            </a:r>
            <a:r>
              <a:rPr sz="1350" b="1" dirty="0">
                <a:latin typeface="Arial"/>
                <a:cs typeface="Arial"/>
              </a:rPr>
              <a:t>one  </a:t>
            </a:r>
            <a:r>
              <a:rPr sz="1350" b="1" spc="-4" dirty="0">
                <a:latin typeface="Arial"/>
                <a:cs typeface="Arial"/>
              </a:rPr>
              <a:t>form </a:t>
            </a:r>
            <a:r>
              <a:rPr sz="1350" b="1" dirty="0">
                <a:latin typeface="Arial"/>
                <a:cs typeface="Arial"/>
              </a:rPr>
              <a:t>to </a:t>
            </a:r>
            <a:r>
              <a:rPr sz="1350" b="1" spc="-4" dirty="0">
                <a:latin typeface="Arial"/>
                <a:cs typeface="Arial"/>
              </a:rPr>
              <a:t>another </a:t>
            </a:r>
            <a:r>
              <a:rPr sz="1350" b="1" dirty="0">
                <a:latin typeface="Arial"/>
                <a:cs typeface="Arial"/>
              </a:rPr>
              <a:t>but the </a:t>
            </a:r>
            <a:r>
              <a:rPr sz="1350" b="1" u="heavy" spc="-4" dirty="0">
                <a:uFill>
                  <a:solidFill>
                    <a:srgbClr val="000000"/>
                  </a:solidFill>
                </a:uFill>
                <a:latin typeface="Arial"/>
                <a:cs typeface="Arial"/>
              </a:rPr>
              <a:t>total </a:t>
            </a:r>
            <a:r>
              <a:rPr sz="1350" b="1" spc="-4" dirty="0">
                <a:latin typeface="Arial"/>
                <a:cs typeface="Arial"/>
              </a:rPr>
              <a:t> </a:t>
            </a:r>
            <a:r>
              <a:rPr sz="1350" b="1" u="heavy" spc="-4" dirty="0">
                <a:uFill>
                  <a:solidFill>
                    <a:srgbClr val="000000"/>
                  </a:solidFill>
                </a:uFill>
                <a:latin typeface="Arial"/>
                <a:cs typeface="Arial"/>
              </a:rPr>
              <a:t>amount remains</a:t>
            </a:r>
            <a:r>
              <a:rPr sz="1350" b="1" u="heavy" spc="-11" dirty="0">
                <a:uFill>
                  <a:solidFill>
                    <a:srgbClr val="000000"/>
                  </a:solidFill>
                </a:uFill>
                <a:latin typeface="Arial"/>
                <a:cs typeface="Arial"/>
              </a:rPr>
              <a:t> </a:t>
            </a:r>
            <a:r>
              <a:rPr sz="1350" b="1" u="heavy" spc="-4" dirty="0">
                <a:uFill>
                  <a:solidFill>
                    <a:srgbClr val="000000"/>
                  </a:solidFill>
                </a:uFill>
                <a:latin typeface="Arial"/>
                <a:cs typeface="Arial"/>
              </a:rPr>
              <a:t>constant</a:t>
            </a:r>
            <a:r>
              <a:rPr sz="1350" b="1" spc="-4" dirty="0">
                <a:latin typeface="Arial"/>
                <a:cs typeface="Arial"/>
              </a:rPr>
              <a:t>.</a:t>
            </a:r>
            <a:endParaRPr sz="1350">
              <a:latin typeface="Arial"/>
              <a:cs typeface="Arial"/>
            </a:endParaRPr>
          </a:p>
        </p:txBody>
      </p:sp>
      <p:sp>
        <p:nvSpPr>
          <p:cNvPr id="7" name="object 7"/>
          <p:cNvSpPr txBox="1"/>
          <p:nvPr/>
        </p:nvSpPr>
        <p:spPr>
          <a:xfrm>
            <a:off x="4088589" y="4716812"/>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8" name="object 8"/>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10</a:t>
            </a:fld>
            <a:endParaRPr dirty="0"/>
          </a:p>
        </p:txBody>
      </p:sp>
      <p:sp>
        <p:nvSpPr>
          <p:cNvPr id="5" name="object 5"/>
          <p:cNvSpPr txBox="1"/>
          <p:nvPr/>
        </p:nvSpPr>
        <p:spPr>
          <a:xfrm>
            <a:off x="1544955" y="2590800"/>
            <a:ext cx="2748915" cy="1948610"/>
          </a:xfrm>
          <a:prstGeom prst="rect">
            <a:avLst/>
          </a:prstGeom>
        </p:spPr>
        <p:txBody>
          <a:bodyPr vert="horz" wrap="square" lIns="0" tIns="9525" rIns="0" bIns="0" rtlCol="0">
            <a:spAutoFit/>
          </a:bodyPr>
          <a:lstStyle/>
          <a:p>
            <a:pPr marL="9525">
              <a:spcBef>
                <a:spcPts val="75"/>
              </a:spcBef>
            </a:pPr>
            <a:r>
              <a:rPr b="1" spc="-4" dirty="0">
                <a:latin typeface="Arial"/>
                <a:cs typeface="Arial"/>
              </a:rPr>
              <a:t>Different forms of</a:t>
            </a:r>
            <a:r>
              <a:rPr b="1" spc="-41" dirty="0">
                <a:latin typeface="Arial"/>
                <a:cs typeface="Arial"/>
              </a:rPr>
              <a:t> </a:t>
            </a:r>
            <a:r>
              <a:rPr b="1" spc="-4" dirty="0">
                <a:latin typeface="Arial"/>
                <a:cs typeface="Arial"/>
              </a:rPr>
              <a:t>energy</a:t>
            </a:r>
            <a:endParaRPr>
              <a:latin typeface="Arial"/>
              <a:cs typeface="Arial"/>
            </a:endParaRPr>
          </a:p>
          <a:p>
            <a:pPr marL="9525" marR="164306">
              <a:spcBef>
                <a:spcPts val="8"/>
              </a:spcBef>
            </a:pPr>
            <a:r>
              <a:rPr sz="1350" b="1" spc="-4" dirty="0">
                <a:latin typeface="Arial"/>
                <a:cs typeface="Arial"/>
              </a:rPr>
              <a:t>Mechanical energy  </a:t>
            </a:r>
            <a:r>
              <a:rPr sz="1350" b="1" spc="-8" dirty="0">
                <a:latin typeface="Arial"/>
                <a:cs typeface="Arial"/>
              </a:rPr>
              <a:t>Gravitational </a:t>
            </a:r>
            <a:r>
              <a:rPr sz="1350" b="1" spc="-4" dirty="0">
                <a:latin typeface="Arial"/>
                <a:cs typeface="Arial"/>
              </a:rPr>
              <a:t>potential energy  Kinetic energy (thermal </a:t>
            </a:r>
            <a:r>
              <a:rPr sz="1350" b="1" spc="-8" dirty="0">
                <a:latin typeface="Arial"/>
                <a:cs typeface="Arial"/>
              </a:rPr>
              <a:t>energy)  </a:t>
            </a:r>
            <a:r>
              <a:rPr sz="1350" b="1" spc="-4" dirty="0">
                <a:latin typeface="Arial"/>
                <a:cs typeface="Arial"/>
              </a:rPr>
              <a:t>Magnetic</a:t>
            </a:r>
            <a:r>
              <a:rPr sz="1350" b="1" spc="-8" dirty="0">
                <a:latin typeface="Arial"/>
                <a:cs typeface="Arial"/>
              </a:rPr>
              <a:t> </a:t>
            </a:r>
            <a:r>
              <a:rPr sz="1350" b="1" spc="-4" dirty="0">
                <a:latin typeface="Arial"/>
                <a:cs typeface="Arial"/>
              </a:rPr>
              <a:t>energy</a:t>
            </a:r>
            <a:endParaRPr sz="1350">
              <a:latin typeface="Arial"/>
              <a:cs typeface="Arial"/>
            </a:endParaRPr>
          </a:p>
          <a:p>
            <a:pPr marL="9525" marR="1342548"/>
            <a:r>
              <a:rPr sz="1350" b="1" spc="-4" dirty="0">
                <a:latin typeface="Arial"/>
                <a:cs typeface="Arial"/>
              </a:rPr>
              <a:t>Electrical energy  Radiation</a:t>
            </a:r>
            <a:r>
              <a:rPr sz="1350" b="1" spc="-45" dirty="0">
                <a:latin typeface="Arial"/>
                <a:cs typeface="Arial"/>
              </a:rPr>
              <a:t> </a:t>
            </a:r>
            <a:r>
              <a:rPr sz="1350" b="1" spc="-4" dirty="0">
                <a:latin typeface="Arial"/>
                <a:cs typeface="Arial"/>
              </a:rPr>
              <a:t>energy  </a:t>
            </a:r>
            <a:r>
              <a:rPr sz="1350" b="1" spc="-8" dirty="0">
                <a:latin typeface="Arial"/>
                <a:cs typeface="Arial"/>
              </a:rPr>
              <a:t>Nuclear </a:t>
            </a:r>
            <a:r>
              <a:rPr sz="1350" b="1" spc="-4" dirty="0">
                <a:latin typeface="Arial"/>
                <a:cs typeface="Arial"/>
              </a:rPr>
              <a:t>energy  </a:t>
            </a:r>
            <a:r>
              <a:rPr sz="1350" b="1" spc="-8" dirty="0">
                <a:latin typeface="Arial"/>
                <a:cs typeface="Arial"/>
              </a:rPr>
              <a:t>Chemical</a:t>
            </a:r>
            <a:r>
              <a:rPr sz="1350" b="1" spc="-26" dirty="0">
                <a:latin typeface="Arial"/>
                <a:cs typeface="Arial"/>
              </a:rPr>
              <a:t> </a:t>
            </a:r>
            <a:r>
              <a:rPr sz="1350" b="1" spc="-4" dirty="0">
                <a:latin typeface="Arial"/>
                <a:cs typeface="Arial"/>
              </a:rPr>
              <a:t>energy</a:t>
            </a:r>
            <a:endParaRPr sz="1350">
              <a:latin typeface="Arial"/>
              <a:cs typeface="Arial"/>
            </a:endParaRPr>
          </a:p>
        </p:txBody>
      </p:sp>
      <p:sp>
        <p:nvSpPr>
          <p:cNvPr id="6" name="object 6"/>
          <p:cNvSpPr txBox="1"/>
          <p:nvPr/>
        </p:nvSpPr>
        <p:spPr>
          <a:xfrm>
            <a:off x="4508421" y="3831384"/>
            <a:ext cx="3013709" cy="332783"/>
          </a:xfrm>
          <a:prstGeom prst="rect">
            <a:avLst/>
          </a:prstGeom>
        </p:spPr>
        <p:txBody>
          <a:bodyPr vert="horz" wrap="square" lIns="0" tIns="9525" rIns="0" bIns="0" rtlCol="0">
            <a:spAutoFit/>
          </a:bodyPr>
          <a:lstStyle/>
          <a:p>
            <a:pPr marL="9525" marR="3810">
              <a:spcBef>
                <a:spcPts val="75"/>
              </a:spcBef>
            </a:pPr>
            <a:r>
              <a:rPr sz="1050" b="1" spc="-4" dirty="0">
                <a:latin typeface="Arial"/>
                <a:cs typeface="Arial"/>
              </a:rPr>
              <a:t>Figure </a:t>
            </a:r>
            <a:r>
              <a:rPr sz="1050" b="1" dirty="0">
                <a:latin typeface="Arial"/>
                <a:cs typeface="Arial"/>
              </a:rPr>
              <a:t>from Freris &amp; Infield </a:t>
            </a:r>
            <a:r>
              <a:rPr sz="1050" b="1" spc="-4" dirty="0">
                <a:latin typeface="Arial"/>
                <a:cs typeface="Arial"/>
              </a:rPr>
              <a:t>“Renewable</a:t>
            </a:r>
            <a:r>
              <a:rPr sz="1050" b="1" spc="-127" dirty="0">
                <a:latin typeface="Arial"/>
                <a:cs typeface="Arial"/>
              </a:rPr>
              <a:t> </a:t>
            </a:r>
            <a:r>
              <a:rPr sz="1050" b="1" spc="-4" dirty="0">
                <a:latin typeface="Arial"/>
                <a:cs typeface="Arial"/>
              </a:rPr>
              <a:t>Energy  </a:t>
            </a:r>
            <a:r>
              <a:rPr sz="1050" b="1" dirty="0">
                <a:latin typeface="Arial"/>
                <a:cs typeface="Arial"/>
              </a:rPr>
              <a:t>in </a:t>
            </a:r>
            <a:r>
              <a:rPr sz="1050" b="1" spc="4" dirty="0">
                <a:latin typeface="Arial"/>
                <a:cs typeface="Arial"/>
              </a:rPr>
              <a:t>Power </a:t>
            </a:r>
            <a:r>
              <a:rPr sz="1050" b="1" spc="-8" dirty="0">
                <a:latin typeface="Arial"/>
                <a:cs typeface="Arial"/>
              </a:rPr>
              <a:t>Systems”</a:t>
            </a:r>
            <a:r>
              <a:rPr sz="1050" b="1" spc="-38" dirty="0">
                <a:latin typeface="Arial"/>
                <a:cs typeface="Arial"/>
              </a:rPr>
              <a:t> </a:t>
            </a:r>
            <a:r>
              <a:rPr sz="1050" b="1" spc="-4" dirty="0">
                <a:latin typeface="Arial"/>
                <a:cs typeface="Arial"/>
              </a:rPr>
              <a:t>2008</a:t>
            </a:r>
            <a:endParaRPr sz="1050">
              <a:latin typeface="Arial"/>
              <a:cs typeface="Arial"/>
            </a:endParaRPr>
          </a:p>
        </p:txBody>
      </p:sp>
    </p:spTree>
    <p:extLst>
      <p:ext uri="{BB962C8B-B14F-4D97-AF65-F5344CB8AC3E}">
        <p14:creationId xmlns:p14="http://schemas.microsoft.com/office/powerpoint/2010/main" val="188188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544278"/>
            <a:ext cx="6172200" cy="2040463"/>
          </a:xfrm>
          <a:prstGeom prst="rect">
            <a:avLst/>
          </a:prstGeom>
        </p:spPr>
        <p:txBody>
          <a:bodyPr vert="horz" wrap="square" lIns="0" tIns="9049" rIns="0" bIns="0" rtlCol="0" anchor="ctr">
            <a:spAutoFit/>
          </a:bodyPr>
          <a:lstStyle/>
          <a:p>
            <a:pPr marL="9525" marR="3810">
              <a:spcBef>
                <a:spcPts val="71"/>
              </a:spcBef>
            </a:pPr>
            <a:r>
              <a:rPr spc="-8" dirty="0"/>
              <a:t>Any </a:t>
            </a:r>
            <a:r>
              <a:rPr spc="-4" dirty="0"/>
              <a:t>serious discussion of energy must be  </a:t>
            </a:r>
            <a:r>
              <a:rPr dirty="0"/>
              <a:t>quantitative.</a:t>
            </a:r>
          </a:p>
        </p:txBody>
      </p:sp>
      <p:sp>
        <p:nvSpPr>
          <p:cNvPr id="3" name="object 3"/>
          <p:cNvSpPr txBox="1"/>
          <p:nvPr/>
        </p:nvSpPr>
        <p:spPr>
          <a:xfrm>
            <a:off x="1544955" y="1104900"/>
            <a:ext cx="4905375" cy="702115"/>
          </a:xfrm>
          <a:prstGeom prst="rect">
            <a:avLst/>
          </a:prstGeom>
        </p:spPr>
        <p:txBody>
          <a:bodyPr vert="horz" wrap="square" lIns="0" tIns="9525" rIns="0" bIns="0" rtlCol="0">
            <a:spAutoFit/>
          </a:bodyPr>
          <a:lstStyle/>
          <a:p>
            <a:pPr marL="9525">
              <a:spcBef>
                <a:spcPts val="75"/>
              </a:spcBef>
            </a:pPr>
            <a:r>
              <a:rPr b="1" spc="-4" dirty="0">
                <a:latin typeface="Arial"/>
                <a:cs typeface="Arial"/>
              </a:rPr>
              <a:t>”My car uses very </a:t>
            </a:r>
            <a:r>
              <a:rPr b="1" dirty="0">
                <a:latin typeface="Arial"/>
                <a:cs typeface="Arial"/>
              </a:rPr>
              <a:t>little</a:t>
            </a:r>
            <a:r>
              <a:rPr b="1" spc="-15" dirty="0">
                <a:latin typeface="Arial"/>
                <a:cs typeface="Arial"/>
              </a:rPr>
              <a:t> </a:t>
            </a:r>
            <a:r>
              <a:rPr b="1" spc="-4" dirty="0">
                <a:latin typeface="Arial"/>
                <a:cs typeface="Arial"/>
              </a:rPr>
              <a:t>oil.”</a:t>
            </a:r>
            <a:endParaRPr>
              <a:latin typeface="Arial"/>
              <a:cs typeface="Arial"/>
            </a:endParaRPr>
          </a:p>
          <a:p>
            <a:pPr marL="9525" marR="3810">
              <a:spcBef>
                <a:spcPts val="8"/>
              </a:spcBef>
            </a:pPr>
            <a:r>
              <a:rPr sz="1350" b="1" dirty="0">
                <a:latin typeface="Arial"/>
                <a:cs typeface="Arial"/>
              </a:rPr>
              <a:t>In </a:t>
            </a:r>
            <a:r>
              <a:rPr sz="1350" b="1" spc="-8" dirty="0">
                <a:latin typeface="Arial"/>
                <a:cs typeface="Arial"/>
              </a:rPr>
              <a:t>driving </a:t>
            </a:r>
            <a:r>
              <a:rPr sz="1350" b="1" spc="-4" dirty="0">
                <a:latin typeface="Arial"/>
                <a:cs typeface="Arial"/>
              </a:rPr>
              <a:t>a thousand kilometers, </a:t>
            </a:r>
            <a:r>
              <a:rPr sz="1350" b="1" dirty="0">
                <a:latin typeface="Arial"/>
                <a:cs typeface="Arial"/>
              </a:rPr>
              <a:t>or </a:t>
            </a:r>
            <a:r>
              <a:rPr sz="1350" b="1" spc="-4" dirty="0">
                <a:latin typeface="Arial"/>
                <a:cs typeface="Arial"/>
              </a:rPr>
              <a:t>standing </a:t>
            </a:r>
            <a:r>
              <a:rPr sz="1350" b="1" dirty="0">
                <a:latin typeface="Arial"/>
                <a:cs typeface="Arial"/>
              </a:rPr>
              <a:t>in the </a:t>
            </a:r>
            <a:r>
              <a:rPr sz="1350" b="1" spc="-4" dirty="0">
                <a:latin typeface="Arial"/>
                <a:cs typeface="Arial"/>
              </a:rPr>
              <a:t>garage?  Compared </a:t>
            </a:r>
            <a:r>
              <a:rPr sz="1350" b="1" spc="4" dirty="0">
                <a:latin typeface="Arial"/>
                <a:cs typeface="Arial"/>
              </a:rPr>
              <a:t>with </a:t>
            </a:r>
            <a:r>
              <a:rPr sz="1350" b="1" spc="-4" dirty="0">
                <a:latin typeface="Arial"/>
                <a:cs typeface="Arial"/>
              </a:rPr>
              <a:t>Saudi </a:t>
            </a:r>
            <a:r>
              <a:rPr sz="1350" b="1" spc="-8" dirty="0">
                <a:latin typeface="Arial"/>
                <a:cs typeface="Arial"/>
              </a:rPr>
              <a:t>Arabian </a:t>
            </a:r>
            <a:r>
              <a:rPr sz="1350" b="1" spc="-4" dirty="0">
                <a:latin typeface="Arial"/>
                <a:cs typeface="Arial"/>
              </a:rPr>
              <a:t>exports </a:t>
            </a:r>
            <a:r>
              <a:rPr sz="1350" b="1" dirty="0">
                <a:latin typeface="Arial"/>
                <a:cs typeface="Arial"/>
              </a:rPr>
              <a:t>or </a:t>
            </a:r>
            <a:r>
              <a:rPr sz="1350" b="1" spc="4" dirty="0">
                <a:latin typeface="Arial"/>
                <a:cs typeface="Arial"/>
              </a:rPr>
              <a:t>with </a:t>
            </a:r>
            <a:r>
              <a:rPr sz="1350" b="1" spc="-4" dirty="0">
                <a:latin typeface="Arial"/>
                <a:cs typeface="Arial"/>
              </a:rPr>
              <a:t>a</a:t>
            </a:r>
            <a:r>
              <a:rPr sz="1350" b="1" spc="-71" dirty="0">
                <a:latin typeface="Arial"/>
                <a:cs typeface="Arial"/>
              </a:rPr>
              <a:t> </a:t>
            </a:r>
            <a:r>
              <a:rPr sz="1350" b="1" spc="-4" dirty="0">
                <a:latin typeface="Arial"/>
                <a:cs typeface="Arial"/>
              </a:rPr>
              <a:t>horse?</a:t>
            </a:r>
            <a:endParaRPr sz="1350">
              <a:latin typeface="Arial"/>
              <a:cs typeface="Arial"/>
            </a:endParaRPr>
          </a:p>
        </p:txBody>
      </p:sp>
      <p:sp>
        <p:nvSpPr>
          <p:cNvPr id="4" name="object 4"/>
          <p:cNvSpPr/>
          <p:nvPr/>
        </p:nvSpPr>
        <p:spPr>
          <a:xfrm>
            <a:off x="1888037" y="2002336"/>
            <a:ext cx="2671761" cy="1620440"/>
          </a:xfrm>
          <a:prstGeom prst="rect">
            <a:avLst/>
          </a:prstGeom>
          <a:blipFill>
            <a:blip r:embed="rId2" cstate="print"/>
            <a:stretch>
              <a:fillRect/>
            </a:stretch>
          </a:blipFill>
        </p:spPr>
        <p:txBody>
          <a:bodyPr wrap="square" lIns="0" tIns="0" rIns="0" bIns="0" rtlCol="0"/>
          <a:lstStyle/>
          <a:p>
            <a:endParaRPr sz="1350"/>
          </a:p>
        </p:txBody>
      </p:sp>
      <p:sp>
        <p:nvSpPr>
          <p:cNvPr id="5" name="object 5"/>
          <p:cNvSpPr txBox="1"/>
          <p:nvPr/>
        </p:nvSpPr>
        <p:spPr>
          <a:xfrm>
            <a:off x="1544784" y="3446811"/>
            <a:ext cx="5760244" cy="1036822"/>
          </a:xfrm>
          <a:prstGeom prst="rect">
            <a:avLst/>
          </a:prstGeom>
        </p:spPr>
        <p:txBody>
          <a:bodyPr vert="horz" wrap="square" lIns="0" tIns="9525" rIns="0" bIns="0" rtlCol="0">
            <a:spAutoFit/>
          </a:bodyPr>
          <a:lstStyle/>
          <a:p>
            <a:pPr marL="352425">
              <a:spcBef>
                <a:spcPts val="75"/>
              </a:spcBef>
            </a:pPr>
            <a:r>
              <a:rPr sz="1050" b="1" spc="-4" dirty="0">
                <a:latin typeface="Arial"/>
                <a:cs typeface="Arial"/>
              </a:rPr>
              <a:t>Photo by </a:t>
            </a:r>
            <a:r>
              <a:rPr sz="1050" b="1" spc="-8" dirty="0">
                <a:latin typeface="Arial"/>
                <a:cs typeface="Arial"/>
              </a:rPr>
              <a:t>Albert</a:t>
            </a:r>
            <a:r>
              <a:rPr sz="1050" b="1" spc="-45" dirty="0">
                <a:latin typeface="Arial"/>
                <a:cs typeface="Arial"/>
              </a:rPr>
              <a:t> </a:t>
            </a:r>
            <a:r>
              <a:rPr sz="1050" b="1" spc="-4" dirty="0">
                <a:latin typeface="Arial"/>
                <a:cs typeface="Arial"/>
              </a:rPr>
              <a:t>Bridge</a:t>
            </a:r>
            <a:endParaRPr sz="1050">
              <a:latin typeface="Arial"/>
              <a:cs typeface="Arial"/>
            </a:endParaRPr>
          </a:p>
          <a:p>
            <a:pPr>
              <a:spcBef>
                <a:spcPts val="4"/>
              </a:spcBef>
            </a:pPr>
            <a:endParaRPr sz="1125">
              <a:latin typeface="Arial"/>
              <a:cs typeface="Arial"/>
            </a:endParaRPr>
          </a:p>
          <a:p>
            <a:pPr marL="9525"/>
            <a:r>
              <a:rPr b="1" spc="-4" dirty="0">
                <a:latin typeface="Arial"/>
                <a:cs typeface="Arial"/>
              </a:rPr>
              <a:t>Requirements for comparing quantities</a:t>
            </a:r>
            <a:endParaRPr>
              <a:latin typeface="Arial"/>
              <a:cs typeface="Arial"/>
            </a:endParaRPr>
          </a:p>
          <a:p>
            <a:pPr marL="9525" marR="3810">
              <a:spcBef>
                <a:spcPts val="11"/>
              </a:spcBef>
            </a:pPr>
            <a:r>
              <a:rPr sz="1350" b="1" spc="-15" dirty="0">
                <a:latin typeface="Arial"/>
                <a:cs typeface="Arial"/>
              </a:rPr>
              <a:t>We </a:t>
            </a:r>
            <a:r>
              <a:rPr sz="1350" b="1" spc="-4" dirty="0">
                <a:latin typeface="Arial"/>
                <a:cs typeface="Arial"/>
              </a:rPr>
              <a:t>must </a:t>
            </a:r>
            <a:r>
              <a:rPr sz="1350" b="1" dirty="0">
                <a:latin typeface="Arial"/>
                <a:cs typeface="Arial"/>
              </a:rPr>
              <a:t>be </a:t>
            </a:r>
            <a:r>
              <a:rPr sz="1350" b="1" spc="-4" dirty="0">
                <a:latin typeface="Arial"/>
                <a:cs typeface="Arial"/>
              </a:rPr>
              <a:t>able </a:t>
            </a:r>
            <a:r>
              <a:rPr sz="1350" b="1" dirty="0">
                <a:latin typeface="Arial"/>
                <a:cs typeface="Arial"/>
              </a:rPr>
              <a:t>to </a:t>
            </a:r>
            <a:r>
              <a:rPr sz="1350" b="1" spc="-8" dirty="0">
                <a:latin typeface="Arial"/>
                <a:cs typeface="Arial"/>
              </a:rPr>
              <a:t>measure </a:t>
            </a:r>
            <a:r>
              <a:rPr sz="1350" b="1" spc="-4" dirty="0">
                <a:latin typeface="Arial"/>
                <a:cs typeface="Arial"/>
              </a:rPr>
              <a:t>them, i.e., </a:t>
            </a:r>
            <a:r>
              <a:rPr sz="1350" b="1" spc="11" dirty="0">
                <a:latin typeface="Arial"/>
                <a:cs typeface="Arial"/>
              </a:rPr>
              <a:t>we </a:t>
            </a:r>
            <a:r>
              <a:rPr sz="1350" b="1" spc="-4" dirty="0">
                <a:latin typeface="Arial"/>
                <a:cs typeface="Arial"/>
              </a:rPr>
              <a:t>need </a:t>
            </a:r>
            <a:r>
              <a:rPr sz="1350" b="1" dirty="0">
                <a:latin typeface="Arial"/>
                <a:cs typeface="Arial"/>
              </a:rPr>
              <a:t>units (</a:t>
            </a:r>
            <a:r>
              <a:rPr sz="1350" b="1" i="1" dirty="0">
                <a:latin typeface="Arial"/>
                <a:cs typeface="Arial"/>
              </a:rPr>
              <a:t>l</a:t>
            </a:r>
            <a:r>
              <a:rPr sz="1350" b="1" dirty="0">
                <a:latin typeface="Arial"/>
                <a:cs typeface="Arial"/>
              </a:rPr>
              <a:t>, </a:t>
            </a:r>
            <a:r>
              <a:rPr sz="1350" b="1" i="1" spc="-4" dirty="0">
                <a:latin typeface="Arial"/>
                <a:cs typeface="Arial"/>
              </a:rPr>
              <a:t>gallons</a:t>
            </a:r>
            <a:r>
              <a:rPr sz="1350" b="1" spc="-4" dirty="0">
                <a:latin typeface="Arial"/>
                <a:cs typeface="Arial"/>
              </a:rPr>
              <a:t>, </a:t>
            </a:r>
            <a:r>
              <a:rPr sz="1350" b="1" i="1" spc="-4" dirty="0">
                <a:latin typeface="Arial"/>
                <a:cs typeface="Arial"/>
              </a:rPr>
              <a:t>tons</a:t>
            </a:r>
            <a:r>
              <a:rPr sz="1350" b="1" spc="-4" dirty="0">
                <a:latin typeface="Arial"/>
                <a:cs typeface="Arial"/>
              </a:rPr>
              <a:t>).  </a:t>
            </a:r>
            <a:r>
              <a:rPr sz="1350" b="1" spc="-15" dirty="0">
                <a:latin typeface="Arial"/>
                <a:cs typeface="Arial"/>
              </a:rPr>
              <a:t>We </a:t>
            </a:r>
            <a:r>
              <a:rPr sz="1350" b="1" spc="-4" dirty="0">
                <a:latin typeface="Arial"/>
                <a:cs typeface="Arial"/>
              </a:rPr>
              <a:t>must know </a:t>
            </a:r>
            <a:r>
              <a:rPr sz="1350" b="1" dirty="0">
                <a:latin typeface="Arial"/>
                <a:cs typeface="Arial"/>
              </a:rPr>
              <a:t>which </a:t>
            </a:r>
            <a:r>
              <a:rPr sz="1350" b="1" spc="-8" dirty="0">
                <a:latin typeface="Arial"/>
                <a:cs typeface="Arial"/>
              </a:rPr>
              <a:t>type </a:t>
            </a:r>
            <a:r>
              <a:rPr sz="1350" b="1" dirty="0">
                <a:latin typeface="Arial"/>
                <a:cs typeface="Arial"/>
              </a:rPr>
              <a:t>of </a:t>
            </a:r>
            <a:r>
              <a:rPr sz="1350" b="1" spc="-4" dirty="0">
                <a:latin typeface="Arial"/>
                <a:cs typeface="Arial"/>
              </a:rPr>
              <a:t>quantity </a:t>
            </a:r>
            <a:r>
              <a:rPr sz="1350" b="1" spc="11" dirty="0">
                <a:latin typeface="Arial"/>
                <a:cs typeface="Arial"/>
              </a:rPr>
              <a:t>we </a:t>
            </a:r>
            <a:r>
              <a:rPr sz="1350" b="1" spc="-8" dirty="0">
                <a:latin typeface="Arial"/>
                <a:cs typeface="Arial"/>
              </a:rPr>
              <a:t>are </a:t>
            </a:r>
            <a:r>
              <a:rPr sz="1350" b="1" spc="-4" dirty="0">
                <a:latin typeface="Arial"/>
                <a:cs typeface="Arial"/>
              </a:rPr>
              <a:t>discussing </a:t>
            </a:r>
            <a:r>
              <a:rPr sz="1350" b="1" dirty="0">
                <a:latin typeface="Arial"/>
                <a:cs typeface="Arial"/>
              </a:rPr>
              <a:t>(</a:t>
            </a:r>
            <a:r>
              <a:rPr sz="1350" b="1" i="1" dirty="0">
                <a:latin typeface="Arial"/>
                <a:cs typeface="Arial"/>
              </a:rPr>
              <a:t>l</a:t>
            </a:r>
            <a:r>
              <a:rPr sz="1350" b="1" dirty="0">
                <a:latin typeface="Arial"/>
                <a:cs typeface="Arial"/>
              </a:rPr>
              <a:t>, </a:t>
            </a:r>
            <a:r>
              <a:rPr sz="1350" b="1" i="1" spc="-4" dirty="0">
                <a:latin typeface="Arial"/>
                <a:cs typeface="Arial"/>
              </a:rPr>
              <a:t>l/km</a:t>
            </a:r>
            <a:r>
              <a:rPr sz="1350" b="1" spc="-4" dirty="0">
                <a:latin typeface="Arial"/>
                <a:cs typeface="Arial"/>
              </a:rPr>
              <a:t>,</a:t>
            </a:r>
            <a:r>
              <a:rPr sz="1350" b="1" spc="-26" dirty="0">
                <a:latin typeface="Arial"/>
                <a:cs typeface="Arial"/>
              </a:rPr>
              <a:t> </a:t>
            </a:r>
            <a:r>
              <a:rPr sz="1350" b="1" i="1" dirty="0">
                <a:latin typeface="Arial"/>
                <a:cs typeface="Arial"/>
              </a:rPr>
              <a:t>l/h</a:t>
            </a:r>
            <a:r>
              <a:rPr sz="1350" b="1" dirty="0">
                <a:latin typeface="Arial"/>
                <a:cs typeface="Arial"/>
              </a:rPr>
              <a:t>).</a:t>
            </a:r>
            <a:endParaRPr sz="1350">
              <a:latin typeface="Arial"/>
              <a:cs typeface="Arial"/>
            </a:endParaRPr>
          </a:p>
        </p:txBody>
      </p:sp>
      <p:sp>
        <p:nvSpPr>
          <p:cNvPr id="6" name="object 6"/>
          <p:cNvSpPr/>
          <p:nvPr/>
        </p:nvSpPr>
        <p:spPr>
          <a:xfrm>
            <a:off x="5145157" y="2001907"/>
            <a:ext cx="2159794" cy="1618059"/>
          </a:xfrm>
          <a:prstGeom prst="rect">
            <a:avLst/>
          </a:prstGeom>
          <a:blipFill>
            <a:blip r:embed="rId3" cstate="print"/>
            <a:stretch>
              <a:fillRect/>
            </a:stretch>
          </a:blipFill>
        </p:spPr>
        <p:txBody>
          <a:bodyPr wrap="square" lIns="0" tIns="0" rIns="0" bIns="0" rtlCol="0"/>
          <a:lstStyle/>
          <a:p>
            <a:endParaRPr sz="1350"/>
          </a:p>
        </p:txBody>
      </p:sp>
      <p:sp>
        <p:nvSpPr>
          <p:cNvPr id="7" name="object 7"/>
          <p:cNvSpPr txBox="1"/>
          <p:nvPr/>
        </p:nvSpPr>
        <p:spPr>
          <a:xfrm>
            <a:off x="4088589" y="4716812"/>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8" name="object 8"/>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11</a:t>
            </a:fld>
            <a:endParaRPr dirty="0"/>
          </a:p>
        </p:txBody>
      </p:sp>
    </p:spTree>
    <p:extLst>
      <p:ext uri="{BB962C8B-B14F-4D97-AF65-F5344CB8AC3E}">
        <p14:creationId xmlns:p14="http://schemas.microsoft.com/office/powerpoint/2010/main" val="257089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21058"/>
            <a:ext cx="6172200" cy="994022"/>
          </a:xfrm>
          <a:prstGeom prst="rect">
            <a:avLst/>
          </a:prstGeom>
        </p:spPr>
        <p:txBody>
          <a:bodyPr vert="horz" wrap="square" lIns="0" tIns="9049" rIns="0" bIns="0" rtlCol="0" anchor="ctr">
            <a:spAutoFit/>
          </a:bodyPr>
          <a:lstStyle/>
          <a:p>
            <a:pPr marL="9525" marR="3810">
              <a:spcBef>
                <a:spcPts val="71"/>
              </a:spcBef>
            </a:pPr>
            <a:r>
              <a:rPr sz="3200" spc="-4" dirty="0"/>
              <a:t>Units and quantities of energy or power are  mixed up</a:t>
            </a:r>
            <a:r>
              <a:rPr sz="3200" spc="8" dirty="0"/>
              <a:t> </a:t>
            </a:r>
            <a:r>
              <a:rPr sz="3200" spc="-4" dirty="0"/>
              <a:t>frequently.</a:t>
            </a:r>
          </a:p>
        </p:txBody>
      </p:sp>
      <p:sp>
        <p:nvSpPr>
          <p:cNvPr id="3" name="object 3"/>
          <p:cNvSpPr txBox="1"/>
          <p:nvPr/>
        </p:nvSpPr>
        <p:spPr>
          <a:xfrm>
            <a:off x="1544955" y="1306116"/>
            <a:ext cx="2562225" cy="1192699"/>
          </a:xfrm>
          <a:prstGeom prst="rect">
            <a:avLst/>
          </a:prstGeom>
        </p:spPr>
        <p:txBody>
          <a:bodyPr vert="horz" wrap="square" lIns="0" tIns="9525" rIns="0" bIns="0" rtlCol="0">
            <a:spAutoFit/>
          </a:bodyPr>
          <a:lstStyle/>
          <a:p>
            <a:pPr marL="9525">
              <a:spcBef>
                <a:spcPts val="75"/>
              </a:spcBef>
            </a:pPr>
            <a:r>
              <a:rPr b="1" spc="-4" dirty="0">
                <a:latin typeface="Arial"/>
                <a:cs typeface="Arial"/>
              </a:rPr>
              <a:t>Energy (and</a:t>
            </a:r>
            <a:r>
              <a:rPr b="1" spc="-15" dirty="0">
                <a:latin typeface="Arial"/>
                <a:cs typeface="Arial"/>
              </a:rPr>
              <a:t> </a:t>
            </a:r>
            <a:r>
              <a:rPr b="1" dirty="0">
                <a:latin typeface="Arial"/>
                <a:cs typeface="Arial"/>
              </a:rPr>
              <a:t>work)</a:t>
            </a:r>
            <a:endParaRPr>
              <a:latin typeface="Arial"/>
              <a:cs typeface="Arial"/>
            </a:endParaRPr>
          </a:p>
          <a:p>
            <a:pPr marL="9525">
              <a:spcBef>
                <a:spcPts val="8"/>
              </a:spcBef>
            </a:pPr>
            <a:r>
              <a:rPr sz="1350" b="1" dirty="0">
                <a:latin typeface="Arial"/>
                <a:cs typeface="Arial"/>
              </a:rPr>
              <a:t>joule </a:t>
            </a:r>
            <a:r>
              <a:rPr sz="1350" b="1" spc="-4" dirty="0">
                <a:latin typeface="Arial"/>
                <a:cs typeface="Arial"/>
              </a:rPr>
              <a:t>(J), watt-second</a:t>
            </a:r>
            <a:r>
              <a:rPr sz="1350" b="1" spc="-45" dirty="0">
                <a:latin typeface="Arial"/>
                <a:cs typeface="Arial"/>
              </a:rPr>
              <a:t> </a:t>
            </a:r>
            <a:r>
              <a:rPr sz="1350" b="1" spc="-4" dirty="0">
                <a:latin typeface="Arial"/>
                <a:cs typeface="Arial"/>
              </a:rPr>
              <a:t>(Ws)</a:t>
            </a:r>
            <a:endParaRPr sz="1350">
              <a:latin typeface="Arial"/>
              <a:cs typeface="Arial"/>
            </a:endParaRPr>
          </a:p>
          <a:p>
            <a:pPr>
              <a:spcBef>
                <a:spcPts val="15"/>
              </a:spcBef>
            </a:pPr>
            <a:endParaRPr sz="1388">
              <a:latin typeface="Arial"/>
              <a:cs typeface="Arial"/>
            </a:endParaRPr>
          </a:p>
          <a:p>
            <a:pPr marL="9525"/>
            <a:r>
              <a:rPr b="1" dirty="0">
                <a:latin typeface="Arial"/>
                <a:cs typeface="Arial"/>
              </a:rPr>
              <a:t>Power</a:t>
            </a:r>
            <a:endParaRPr>
              <a:latin typeface="Arial"/>
              <a:cs typeface="Arial"/>
            </a:endParaRPr>
          </a:p>
          <a:p>
            <a:pPr marL="9525">
              <a:spcBef>
                <a:spcPts val="11"/>
              </a:spcBef>
            </a:pPr>
            <a:r>
              <a:rPr sz="1350" b="1" spc="-4" dirty="0">
                <a:latin typeface="Arial"/>
                <a:cs typeface="Arial"/>
              </a:rPr>
              <a:t>joule-per-second (J/s), </a:t>
            </a:r>
            <a:r>
              <a:rPr sz="1350" b="1" spc="4" dirty="0">
                <a:latin typeface="Arial"/>
                <a:cs typeface="Arial"/>
              </a:rPr>
              <a:t>watt</a:t>
            </a:r>
            <a:r>
              <a:rPr sz="1350" b="1" spc="-64" dirty="0">
                <a:latin typeface="Arial"/>
                <a:cs typeface="Arial"/>
              </a:rPr>
              <a:t> </a:t>
            </a:r>
            <a:r>
              <a:rPr sz="1350" b="1" dirty="0">
                <a:latin typeface="Arial"/>
                <a:cs typeface="Arial"/>
              </a:rPr>
              <a:t>(W)</a:t>
            </a:r>
            <a:endParaRPr sz="1350">
              <a:latin typeface="Arial"/>
              <a:cs typeface="Arial"/>
            </a:endParaRPr>
          </a:p>
        </p:txBody>
      </p:sp>
      <p:sp>
        <p:nvSpPr>
          <p:cNvPr id="4" name="object 4"/>
          <p:cNvSpPr/>
          <p:nvPr/>
        </p:nvSpPr>
        <p:spPr>
          <a:xfrm>
            <a:off x="4230872" y="1087621"/>
            <a:ext cx="3371840" cy="1612097"/>
          </a:xfrm>
          <a:prstGeom prst="rect">
            <a:avLst/>
          </a:prstGeom>
          <a:blipFill>
            <a:blip r:embed="rId2" cstate="print"/>
            <a:stretch>
              <a:fillRect/>
            </a:stretch>
          </a:blipFill>
        </p:spPr>
        <p:txBody>
          <a:bodyPr wrap="square" lIns="0" tIns="0" rIns="0" bIns="0" rtlCol="0"/>
          <a:lstStyle/>
          <a:p>
            <a:endParaRPr sz="1350"/>
          </a:p>
        </p:txBody>
      </p:sp>
      <p:sp>
        <p:nvSpPr>
          <p:cNvPr id="5" name="object 5"/>
          <p:cNvSpPr/>
          <p:nvPr/>
        </p:nvSpPr>
        <p:spPr>
          <a:xfrm>
            <a:off x="1556643" y="2745343"/>
            <a:ext cx="6152416" cy="1885950"/>
          </a:xfrm>
          <a:prstGeom prst="rect">
            <a:avLst/>
          </a:prstGeom>
          <a:blipFill>
            <a:blip r:embed="rId3" cstate="print"/>
            <a:stretch>
              <a:fillRect/>
            </a:stretch>
          </a:blipFill>
        </p:spPr>
        <p:txBody>
          <a:bodyPr wrap="square" lIns="0" tIns="0" rIns="0" bIns="0" rtlCol="0"/>
          <a:lstStyle/>
          <a:p>
            <a:endParaRPr sz="1350"/>
          </a:p>
        </p:txBody>
      </p:sp>
      <p:sp>
        <p:nvSpPr>
          <p:cNvPr id="6" name="object 6"/>
          <p:cNvSpPr txBox="1"/>
          <p:nvPr/>
        </p:nvSpPr>
        <p:spPr>
          <a:xfrm>
            <a:off x="4088589" y="4716812"/>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7" name="object 7"/>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12</a:t>
            </a:fld>
            <a:endParaRPr dirty="0"/>
          </a:p>
        </p:txBody>
      </p:sp>
    </p:spTree>
    <p:extLst>
      <p:ext uri="{BB962C8B-B14F-4D97-AF65-F5344CB8AC3E}">
        <p14:creationId xmlns:p14="http://schemas.microsoft.com/office/powerpoint/2010/main" val="110110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102052"/>
            <a:ext cx="6172200" cy="747801"/>
          </a:xfrm>
          <a:prstGeom prst="rect">
            <a:avLst/>
          </a:prstGeom>
        </p:spPr>
        <p:txBody>
          <a:bodyPr vert="horz" wrap="square" lIns="0" tIns="9049" rIns="0" bIns="0" rtlCol="0" anchor="ctr">
            <a:spAutoFit/>
          </a:bodyPr>
          <a:lstStyle/>
          <a:p>
            <a:pPr marL="9525" marR="3810">
              <a:spcBef>
                <a:spcPts val="71"/>
              </a:spcBef>
            </a:pPr>
            <a:r>
              <a:rPr sz="2400" spc="-4" dirty="0"/>
              <a:t>Energies </a:t>
            </a:r>
            <a:r>
              <a:rPr sz="2400" dirty="0"/>
              <a:t>can </a:t>
            </a:r>
            <a:r>
              <a:rPr sz="2400" spc="-4" dirty="0"/>
              <a:t>be </a:t>
            </a:r>
            <a:r>
              <a:rPr sz="2400" dirty="0"/>
              <a:t>expressed </a:t>
            </a:r>
            <a:r>
              <a:rPr sz="2400" spc="-4" dirty="0"/>
              <a:t>as equivalent  amounts of oil or</a:t>
            </a:r>
            <a:r>
              <a:rPr sz="2400" spc="34" dirty="0"/>
              <a:t> </a:t>
            </a:r>
            <a:r>
              <a:rPr sz="2400" spc="-4" dirty="0"/>
              <a:t>coal.</a:t>
            </a:r>
          </a:p>
        </p:txBody>
      </p:sp>
      <p:sp>
        <p:nvSpPr>
          <p:cNvPr id="3" name="object 3"/>
          <p:cNvSpPr/>
          <p:nvPr/>
        </p:nvSpPr>
        <p:spPr>
          <a:xfrm>
            <a:off x="5085283" y="1165746"/>
            <a:ext cx="2405062" cy="1609724"/>
          </a:xfrm>
          <a:prstGeom prst="rect">
            <a:avLst/>
          </a:prstGeom>
          <a:blipFill>
            <a:blip r:embed="rId2" cstate="print"/>
            <a:stretch>
              <a:fillRect/>
            </a:stretch>
          </a:blipFill>
        </p:spPr>
        <p:txBody>
          <a:bodyPr wrap="square" lIns="0" tIns="0" rIns="0" bIns="0" rtlCol="0"/>
          <a:lstStyle/>
          <a:p>
            <a:endParaRPr sz="1350"/>
          </a:p>
        </p:txBody>
      </p:sp>
      <p:sp>
        <p:nvSpPr>
          <p:cNvPr id="4" name="object 4"/>
          <p:cNvSpPr/>
          <p:nvPr/>
        </p:nvSpPr>
        <p:spPr>
          <a:xfrm>
            <a:off x="5089684" y="2917393"/>
            <a:ext cx="2399099" cy="1687112"/>
          </a:xfrm>
          <a:prstGeom prst="rect">
            <a:avLst/>
          </a:prstGeom>
          <a:blipFill>
            <a:blip r:embed="rId3" cstate="print"/>
            <a:stretch>
              <a:fillRect/>
            </a:stretch>
          </a:blipFill>
        </p:spPr>
        <p:txBody>
          <a:bodyPr wrap="square" lIns="0" tIns="0" rIns="0" bIns="0" rtlCol="0"/>
          <a:lstStyle/>
          <a:p>
            <a:endParaRPr sz="1350"/>
          </a:p>
        </p:txBody>
      </p:sp>
      <p:sp>
        <p:nvSpPr>
          <p:cNvPr id="5" name="object 5"/>
          <p:cNvSpPr txBox="1"/>
          <p:nvPr/>
        </p:nvSpPr>
        <p:spPr>
          <a:xfrm>
            <a:off x="1544956" y="1219201"/>
            <a:ext cx="3381851" cy="3154903"/>
          </a:xfrm>
          <a:prstGeom prst="rect">
            <a:avLst/>
          </a:prstGeom>
        </p:spPr>
        <p:txBody>
          <a:bodyPr vert="horz" wrap="square" lIns="0" tIns="9525" rIns="0" bIns="0" rtlCol="0">
            <a:spAutoFit/>
          </a:bodyPr>
          <a:lstStyle/>
          <a:p>
            <a:pPr marL="9525">
              <a:spcBef>
                <a:spcPts val="75"/>
              </a:spcBef>
            </a:pPr>
            <a:r>
              <a:rPr b="1" spc="-30" dirty="0">
                <a:latin typeface="Arial"/>
                <a:cs typeface="Arial"/>
              </a:rPr>
              <a:t>Tonne </a:t>
            </a:r>
            <a:r>
              <a:rPr b="1" spc="-4" dirty="0">
                <a:latin typeface="Arial"/>
                <a:cs typeface="Arial"/>
              </a:rPr>
              <a:t>of oil equivalent</a:t>
            </a:r>
            <a:r>
              <a:rPr b="1" spc="-15" dirty="0">
                <a:latin typeface="Arial"/>
                <a:cs typeface="Arial"/>
              </a:rPr>
              <a:t> </a:t>
            </a:r>
            <a:r>
              <a:rPr b="1" spc="-4" dirty="0">
                <a:latin typeface="Arial"/>
                <a:cs typeface="Arial"/>
              </a:rPr>
              <a:t>(toe)</a:t>
            </a:r>
            <a:endParaRPr>
              <a:latin typeface="Arial"/>
              <a:cs typeface="Arial"/>
            </a:endParaRPr>
          </a:p>
          <a:p>
            <a:pPr marL="9525" marR="3810">
              <a:spcBef>
                <a:spcPts val="8"/>
              </a:spcBef>
            </a:pPr>
            <a:r>
              <a:rPr sz="1350" b="1" spc="-4" dirty="0">
                <a:latin typeface="Arial"/>
                <a:cs typeface="Arial"/>
              </a:rPr>
              <a:t>When </a:t>
            </a:r>
            <a:r>
              <a:rPr sz="1350" b="1" dirty="0">
                <a:latin typeface="Arial"/>
                <a:cs typeface="Arial"/>
              </a:rPr>
              <a:t>oil is </a:t>
            </a:r>
            <a:r>
              <a:rPr sz="1350" b="1" spc="-4" dirty="0">
                <a:latin typeface="Arial"/>
                <a:cs typeface="Arial"/>
              </a:rPr>
              <a:t>burned </a:t>
            </a:r>
            <a:r>
              <a:rPr sz="1350" b="1" dirty="0">
                <a:latin typeface="Arial"/>
                <a:cs typeface="Arial"/>
              </a:rPr>
              <a:t>its </a:t>
            </a:r>
            <a:r>
              <a:rPr sz="1350" b="1" spc="-8" dirty="0">
                <a:latin typeface="Arial"/>
                <a:cs typeface="Arial"/>
              </a:rPr>
              <a:t>chemical </a:t>
            </a:r>
            <a:r>
              <a:rPr sz="1350" b="1" spc="-4" dirty="0">
                <a:latin typeface="Arial"/>
                <a:cs typeface="Arial"/>
              </a:rPr>
              <a:t>energy </a:t>
            </a:r>
            <a:r>
              <a:rPr sz="1350" b="1" dirty="0">
                <a:latin typeface="Arial"/>
                <a:cs typeface="Arial"/>
              </a:rPr>
              <a:t>is  </a:t>
            </a:r>
            <a:r>
              <a:rPr sz="1350" b="1" spc="-8" dirty="0">
                <a:latin typeface="Arial"/>
                <a:cs typeface="Arial"/>
              </a:rPr>
              <a:t>converted </a:t>
            </a:r>
            <a:r>
              <a:rPr sz="1350" b="1" dirty="0">
                <a:latin typeface="Arial"/>
                <a:cs typeface="Arial"/>
              </a:rPr>
              <a:t>into </a:t>
            </a:r>
            <a:r>
              <a:rPr sz="1350" b="1" spc="-8" dirty="0">
                <a:latin typeface="Arial"/>
                <a:cs typeface="Arial"/>
              </a:rPr>
              <a:t>heat </a:t>
            </a:r>
            <a:r>
              <a:rPr sz="1350" b="1" spc="-19" dirty="0">
                <a:latin typeface="Arial"/>
                <a:cs typeface="Arial"/>
              </a:rPr>
              <a:t>energy, </a:t>
            </a:r>
            <a:r>
              <a:rPr sz="1350" b="1" spc="-4" dirty="0">
                <a:latin typeface="Arial"/>
                <a:cs typeface="Arial"/>
              </a:rPr>
              <a:t>and 1 </a:t>
            </a:r>
            <a:r>
              <a:rPr sz="1350" b="1" dirty="0">
                <a:latin typeface="Arial"/>
                <a:cs typeface="Arial"/>
              </a:rPr>
              <a:t>toe is  </a:t>
            </a:r>
            <a:r>
              <a:rPr sz="1350" b="1" spc="-4" dirty="0">
                <a:latin typeface="Arial"/>
                <a:cs typeface="Arial"/>
              </a:rPr>
              <a:t>simply </a:t>
            </a:r>
            <a:r>
              <a:rPr sz="1350" b="1" dirty="0">
                <a:latin typeface="Arial"/>
                <a:cs typeface="Arial"/>
              </a:rPr>
              <a:t>the </a:t>
            </a:r>
            <a:r>
              <a:rPr sz="1350" b="1" spc="-8" dirty="0">
                <a:latin typeface="Arial"/>
                <a:cs typeface="Arial"/>
              </a:rPr>
              <a:t>heat </a:t>
            </a:r>
            <a:r>
              <a:rPr sz="1350" b="1" spc="-4" dirty="0">
                <a:latin typeface="Arial"/>
                <a:cs typeface="Arial"/>
              </a:rPr>
              <a:t>energy </a:t>
            </a:r>
            <a:r>
              <a:rPr sz="1350" b="1" spc="-8" dirty="0">
                <a:latin typeface="Arial"/>
                <a:cs typeface="Arial"/>
              </a:rPr>
              <a:t>released </a:t>
            </a:r>
            <a:r>
              <a:rPr sz="1350" b="1" dirty="0">
                <a:latin typeface="Arial"/>
                <a:cs typeface="Arial"/>
              </a:rPr>
              <a:t>in  </a:t>
            </a:r>
            <a:r>
              <a:rPr sz="1350" b="1" spc="-4" dirty="0">
                <a:latin typeface="Arial"/>
                <a:cs typeface="Arial"/>
              </a:rPr>
              <a:t>burning </a:t>
            </a:r>
            <a:r>
              <a:rPr sz="1350" b="1" dirty="0">
                <a:latin typeface="Arial"/>
                <a:cs typeface="Arial"/>
              </a:rPr>
              <a:t>one tonne of</a:t>
            </a:r>
            <a:r>
              <a:rPr sz="1350" b="1" spc="-41" dirty="0">
                <a:latin typeface="Arial"/>
                <a:cs typeface="Arial"/>
              </a:rPr>
              <a:t> </a:t>
            </a:r>
            <a:r>
              <a:rPr sz="1350" b="1" dirty="0">
                <a:latin typeface="Arial"/>
                <a:cs typeface="Arial"/>
              </a:rPr>
              <a:t>oil.</a:t>
            </a:r>
            <a:endParaRPr sz="1350">
              <a:latin typeface="Arial"/>
              <a:cs typeface="Arial"/>
            </a:endParaRPr>
          </a:p>
          <a:p>
            <a:pPr>
              <a:spcBef>
                <a:spcPts val="23"/>
              </a:spcBef>
            </a:pPr>
            <a:endParaRPr sz="1388">
              <a:latin typeface="Arial"/>
              <a:cs typeface="Arial"/>
            </a:endParaRPr>
          </a:p>
          <a:p>
            <a:pPr marL="9525">
              <a:spcBef>
                <a:spcPts val="4"/>
              </a:spcBef>
            </a:pPr>
            <a:r>
              <a:rPr sz="1350" b="1" dirty="0">
                <a:latin typeface="Arial"/>
                <a:cs typeface="Arial"/>
              </a:rPr>
              <a:t>1 Mtoe ≈ </a:t>
            </a:r>
            <a:r>
              <a:rPr sz="1350" b="1" spc="-4" dirty="0">
                <a:latin typeface="Arial"/>
                <a:cs typeface="Arial"/>
              </a:rPr>
              <a:t>42 PJ </a:t>
            </a:r>
            <a:r>
              <a:rPr sz="1350" b="1" dirty="0">
                <a:latin typeface="Arial"/>
                <a:cs typeface="Arial"/>
              </a:rPr>
              <a:t>≈ </a:t>
            </a:r>
            <a:r>
              <a:rPr sz="1350" b="1" spc="-4" dirty="0">
                <a:latin typeface="Arial"/>
                <a:cs typeface="Arial"/>
              </a:rPr>
              <a:t>12</a:t>
            </a:r>
            <a:r>
              <a:rPr sz="1350" b="1" spc="-26" dirty="0">
                <a:latin typeface="Arial"/>
                <a:cs typeface="Arial"/>
              </a:rPr>
              <a:t> </a:t>
            </a:r>
            <a:r>
              <a:rPr sz="1350" b="1" dirty="0">
                <a:latin typeface="Arial"/>
                <a:cs typeface="Arial"/>
              </a:rPr>
              <a:t>TWh</a:t>
            </a:r>
            <a:endParaRPr sz="1350">
              <a:latin typeface="Arial"/>
              <a:cs typeface="Arial"/>
            </a:endParaRPr>
          </a:p>
          <a:p>
            <a:pPr>
              <a:lnSpc>
                <a:spcPct val="100000"/>
              </a:lnSpc>
            </a:pPr>
            <a:endParaRPr sz="1500">
              <a:latin typeface="Arial"/>
              <a:cs typeface="Arial"/>
            </a:endParaRPr>
          </a:p>
          <a:p>
            <a:pPr>
              <a:spcBef>
                <a:spcPts val="19"/>
              </a:spcBef>
            </a:pPr>
            <a:endParaRPr sz="1763">
              <a:latin typeface="Arial"/>
              <a:cs typeface="Arial"/>
            </a:endParaRPr>
          </a:p>
          <a:p>
            <a:pPr marL="9525"/>
            <a:r>
              <a:rPr b="1" spc="-30" dirty="0">
                <a:latin typeface="Arial"/>
                <a:cs typeface="Arial"/>
              </a:rPr>
              <a:t>Tonne </a:t>
            </a:r>
            <a:r>
              <a:rPr b="1" spc="-4" dirty="0">
                <a:latin typeface="Arial"/>
                <a:cs typeface="Arial"/>
              </a:rPr>
              <a:t>of coal equivalent</a:t>
            </a:r>
            <a:r>
              <a:rPr b="1" spc="-11" dirty="0">
                <a:latin typeface="Arial"/>
                <a:cs typeface="Arial"/>
              </a:rPr>
              <a:t> </a:t>
            </a:r>
            <a:r>
              <a:rPr b="1" spc="-4" dirty="0">
                <a:latin typeface="Arial"/>
                <a:cs typeface="Arial"/>
              </a:rPr>
              <a:t>(tce)</a:t>
            </a:r>
            <a:endParaRPr>
              <a:latin typeface="Arial"/>
              <a:cs typeface="Arial"/>
            </a:endParaRPr>
          </a:p>
          <a:p>
            <a:pPr marL="9525" marR="270034">
              <a:spcBef>
                <a:spcPts val="8"/>
              </a:spcBef>
            </a:pPr>
            <a:r>
              <a:rPr sz="1350" b="1" spc="-11" dirty="0">
                <a:latin typeface="Arial"/>
                <a:cs typeface="Arial"/>
              </a:rPr>
              <a:t>Correspondingly, </a:t>
            </a:r>
            <a:r>
              <a:rPr sz="1350" b="1" spc="-4" dirty="0">
                <a:latin typeface="Arial"/>
                <a:cs typeface="Arial"/>
              </a:rPr>
              <a:t>1 tce </a:t>
            </a:r>
            <a:r>
              <a:rPr sz="1350" b="1" dirty="0">
                <a:latin typeface="Arial"/>
                <a:cs typeface="Arial"/>
              </a:rPr>
              <a:t>is the </a:t>
            </a:r>
            <a:r>
              <a:rPr sz="1350" b="1" spc="-8" dirty="0">
                <a:latin typeface="Arial"/>
                <a:cs typeface="Arial"/>
              </a:rPr>
              <a:t>heat  </a:t>
            </a:r>
            <a:r>
              <a:rPr sz="1350" b="1" spc="-4" dirty="0">
                <a:latin typeface="Arial"/>
                <a:cs typeface="Arial"/>
              </a:rPr>
              <a:t>released </a:t>
            </a:r>
            <a:r>
              <a:rPr sz="1350" b="1" dirty="0">
                <a:latin typeface="Arial"/>
                <a:cs typeface="Arial"/>
              </a:rPr>
              <a:t>in </a:t>
            </a:r>
            <a:r>
              <a:rPr sz="1350" b="1" spc="-4" dirty="0">
                <a:latin typeface="Arial"/>
                <a:cs typeface="Arial"/>
              </a:rPr>
              <a:t>burning </a:t>
            </a:r>
            <a:r>
              <a:rPr sz="1350" b="1" dirty="0">
                <a:latin typeface="Arial"/>
                <a:cs typeface="Arial"/>
              </a:rPr>
              <a:t>one tonne of</a:t>
            </a:r>
            <a:r>
              <a:rPr sz="1350" b="1" spc="-53" dirty="0">
                <a:latin typeface="Arial"/>
                <a:cs typeface="Arial"/>
              </a:rPr>
              <a:t> </a:t>
            </a:r>
            <a:r>
              <a:rPr sz="1350" b="1" spc="-4" dirty="0">
                <a:latin typeface="Arial"/>
                <a:cs typeface="Arial"/>
              </a:rPr>
              <a:t>coal.</a:t>
            </a:r>
            <a:endParaRPr sz="1350">
              <a:latin typeface="Arial"/>
              <a:cs typeface="Arial"/>
            </a:endParaRPr>
          </a:p>
          <a:p>
            <a:pPr>
              <a:spcBef>
                <a:spcPts val="26"/>
              </a:spcBef>
            </a:pPr>
            <a:endParaRPr sz="1388">
              <a:latin typeface="Arial"/>
              <a:cs typeface="Arial"/>
            </a:endParaRPr>
          </a:p>
          <a:p>
            <a:pPr marL="9525"/>
            <a:r>
              <a:rPr sz="1350" b="1" dirty="0">
                <a:latin typeface="Arial"/>
                <a:cs typeface="Arial"/>
              </a:rPr>
              <a:t>1 </a:t>
            </a:r>
            <a:r>
              <a:rPr sz="1350" b="1" spc="-4" dirty="0">
                <a:latin typeface="Arial"/>
                <a:cs typeface="Arial"/>
              </a:rPr>
              <a:t>Mtce </a:t>
            </a:r>
            <a:r>
              <a:rPr sz="1350" b="1" dirty="0">
                <a:latin typeface="Arial"/>
                <a:cs typeface="Arial"/>
              </a:rPr>
              <a:t>≈ </a:t>
            </a:r>
            <a:r>
              <a:rPr sz="1350" b="1" spc="-4" dirty="0">
                <a:latin typeface="Arial"/>
                <a:cs typeface="Arial"/>
              </a:rPr>
              <a:t>28 PJ </a:t>
            </a:r>
            <a:r>
              <a:rPr sz="1350" b="1" dirty="0">
                <a:latin typeface="Arial"/>
                <a:cs typeface="Arial"/>
              </a:rPr>
              <a:t>≈ </a:t>
            </a:r>
            <a:r>
              <a:rPr sz="1350" b="1" spc="-4" dirty="0">
                <a:latin typeface="Arial"/>
                <a:cs typeface="Arial"/>
              </a:rPr>
              <a:t>7.5</a:t>
            </a:r>
            <a:r>
              <a:rPr sz="1350" b="1" spc="-15" dirty="0">
                <a:latin typeface="Arial"/>
                <a:cs typeface="Arial"/>
              </a:rPr>
              <a:t> </a:t>
            </a:r>
            <a:r>
              <a:rPr sz="1350" b="1" dirty="0">
                <a:latin typeface="Arial"/>
                <a:cs typeface="Arial"/>
              </a:rPr>
              <a:t>TWh</a:t>
            </a:r>
            <a:endParaRPr sz="1350">
              <a:latin typeface="Arial"/>
              <a:cs typeface="Arial"/>
            </a:endParaRPr>
          </a:p>
        </p:txBody>
      </p:sp>
      <p:sp>
        <p:nvSpPr>
          <p:cNvPr id="6" name="object 6"/>
          <p:cNvSpPr txBox="1"/>
          <p:nvPr/>
        </p:nvSpPr>
        <p:spPr>
          <a:xfrm>
            <a:off x="4088589" y="4716812"/>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7" name="object 7"/>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13</a:t>
            </a:fld>
            <a:endParaRPr dirty="0"/>
          </a:p>
        </p:txBody>
      </p:sp>
    </p:spTree>
    <p:extLst>
      <p:ext uri="{BB962C8B-B14F-4D97-AF65-F5344CB8AC3E}">
        <p14:creationId xmlns:p14="http://schemas.microsoft.com/office/powerpoint/2010/main" val="324373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1</a:t>
            </a:r>
            <a:r>
              <a:rPr sz="1050" dirty="0">
                <a:latin typeface="Arial"/>
                <a:cs typeface="Arial"/>
              </a:rPr>
              <a:t>5</a:t>
            </a:r>
            <a:endParaRPr sz="1050">
              <a:latin typeface="Arial"/>
              <a:cs typeface="Arial"/>
            </a:endParaRPr>
          </a:p>
        </p:txBody>
      </p:sp>
      <p:sp>
        <p:nvSpPr>
          <p:cNvPr id="3" name="object 3"/>
          <p:cNvSpPr txBox="1">
            <a:spLocks noGrp="1"/>
          </p:cNvSpPr>
          <p:nvPr>
            <p:ph type="title"/>
          </p:nvPr>
        </p:nvSpPr>
        <p:spPr>
          <a:xfrm>
            <a:off x="1544955" y="253843"/>
            <a:ext cx="6129338" cy="747801"/>
          </a:xfrm>
          <a:prstGeom prst="rect">
            <a:avLst/>
          </a:prstGeom>
        </p:spPr>
        <p:txBody>
          <a:bodyPr vert="horz" wrap="square" lIns="0" tIns="9049" rIns="0" bIns="0" rtlCol="0" anchor="ctr">
            <a:spAutoFit/>
          </a:bodyPr>
          <a:lstStyle/>
          <a:p>
            <a:pPr marL="9525" marR="3810">
              <a:spcBef>
                <a:spcPts val="71"/>
              </a:spcBef>
            </a:pPr>
            <a:r>
              <a:rPr sz="2400" spc="-8" dirty="0"/>
              <a:t>The </a:t>
            </a:r>
            <a:r>
              <a:rPr sz="2400" spc="-4" dirty="0"/>
              <a:t>World present </a:t>
            </a:r>
            <a:r>
              <a:rPr sz="2400" dirty="0"/>
              <a:t>total </a:t>
            </a:r>
            <a:r>
              <a:rPr sz="2400" spc="-4" dirty="0"/>
              <a:t>consumption of primary  energy is about 12 </a:t>
            </a:r>
            <a:r>
              <a:rPr sz="2400" dirty="0"/>
              <a:t>150 </a:t>
            </a:r>
            <a:r>
              <a:rPr sz="2400" spc="-4" dirty="0"/>
              <a:t>Mtoe</a:t>
            </a:r>
            <a:r>
              <a:rPr sz="2400" spc="64" dirty="0"/>
              <a:t> </a:t>
            </a:r>
            <a:r>
              <a:rPr sz="2400" dirty="0"/>
              <a:t>(2009).</a:t>
            </a:r>
          </a:p>
        </p:txBody>
      </p:sp>
      <p:sp>
        <p:nvSpPr>
          <p:cNvPr id="4" name="object 4"/>
          <p:cNvSpPr txBox="1"/>
          <p:nvPr/>
        </p:nvSpPr>
        <p:spPr>
          <a:xfrm>
            <a:off x="1544955" y="1219200"/>
            <a:ext cx="2792730" cy="2231445"/>
          </a:xfrm>
          <a:prstGeom prst="rect">
            <a:avLst/>
          </a:prstGeom>
        </p:spPr>
        <p:txBody>
          <a:bodyPr vert="horz" wrap="square" lIns="0" tIns="9525" rIns="0" bIns="0" rtlCol="0">
            <a:spAutoFit/>
          </a:bodyPr>
          <a:lstStyle/>
          <a:p>
            <a:pPr marL="9525">
              <a:spcBef>
                <a:spcPts val="75"/>
              </a:spcBef>
            </a:pPr>
            <a:r>
              <a:rPr b="1" spc="-4" dirty="0">
                <a:latin typeface="Arial"/>
                <a:cs typeface="Arial"/>
              </a:rPr>
              <a:t>Primary energy</a:t>
            </a:r>
            <a:endParaRPr>
              <a:latin typeface="Arial"/>
              <a:cs typeface="Arial"/>
            </a:endParaRPr>
          </a:p>
          <a:p>
            <a:pPr marL="9525" marR="4763">
              <a:spcBef>
                <a:spcPts val="8"/>
              </a:spcBef>
            </a:pPr>
            <a:r>
              <a:rPr sz="1350" b="1" dirty="0">
                <a:latin typeface="Arial"/>
                <a:cs typeface="Arial"/>
              </a:rPr>
              <a:t>The </a:t>
            </a:r>
            <a:r>
              <a:rPr sz="1350" b="1" spc="-4" dirty="0">
                <a:latin typeface="Arial"/>
                <a:cs typeface="Arial"/>
              </a:rPr>
              <a:t>total energy ‘contained’ </a:t>
            </a:r>
            <a:r>
              <a:rPr sz="1350" b="1" dirty="0">
                <a:latin typeface="Arial"/>
                <a:cs typeface="Arial"/>
              </a:rPr>
              <a:t>in</a:t>
            </a:r>
            <a:r>
              <a:rPr sz="1350" b="1" spc="-109" dirty="0">
                <a:latin typeface="Arial"/>
                <a:cs typeface="Arial"/>
              </a:rPr>
              <a:t> </a:t>
            </a:r>
            <a:r>
              <a:rPr sz="1350" b="1" dirty="0">
                <a:latin typeface="Arial"/>
                <a:cs typeface="Arial"/>
              </a:rPr>
              <a:t>the  </a:t>
            </a:r>
            <a:r>
              <a:rPr sz="1350" b="1" spc="-4" dirty="0">
                <a:latin typeface="Arial"/>
                <a:cs typeface="Arial"/>
              </a:rPr>
              <a:t>original source before </a:t>
            </a:r>
            <a:r>
              <a:rPr sz="1350" b="1" dirty="0">
                <a:latin typeface="Arial"/>
                <a:cs typeface="Arial"/>
              </a:rPr>
              <a:t>its  </a:t>
            </a:r>
            <a:r>
              <a:rPr sz="1350" b="1" spc="-4" dirty="0">
                <a:latin typeface="Arial"/>
                <a:cs typeface="Arial"/>
              </a:rPr>
              <a:t>transformation </a:t>
            </a:r>
            <a:r>
              <a:rPr sz="1350" b="1" dirty="0">
                <a:latin typeface="Arial"/>
                <a:cs typeface="Arial"/>
              </a:rPr>
              <a:t>into </a:t>
            </a:r>
            <a:r>
              <a:rPr sz="1350" b="1" spc="-4" dirty="0">
                <a:latin typeface="Arial"/>
                <a:cs typeface="Arial"/>
              </a:rPr>
              <a:t>other useful  forms like</a:t>
            </a:r>
            <a:r>
              <a:rPr sz="1350" b="1" spc="-8" dirty="0">
                <a:latin typeface="Arial"/>
                <a:cs typeface="Arial"/>
              </a:rPr>
              <a:t> </a:t>
            </a:r>
            <a:r>
              <a:rPr sz="1350" b="1" spc="-15" dirty="0">
                <a:latin typeface="Arial"/>
                <a:cs typeface="Arial"/>
              </a:rPr>
              <a:t>electricity.</a:t>
            </a:r>
            <a:endParaRPr sz="1350">
              <a:latin typeface="Arial"/>
              <a:cs typeface="Arial"/>
            </a:endParaRPr>
          </a:p>
          <a:p>
            <a:pPr>
              <a:spcBef>
                <a:spcPts val="15"/>
              </a:spcBef>
            </a:pPr>
            <a:endParaRPr sz="1388">
              <a:latin typeface="Arial"/>
              <a:cs typeface="Arial"/>
            </a:endParaRPr>
          </a:p>
          <a:p>
            <a:pPr marL="9525"/>
            <a:r>
              <a:rPr b="1" spc="-4" dirty="0">
                <a:latin typeface="Arial"/>
                <a:cs typeface="Arial"/>
              </a:rPr>
              <a:t>Main</a:t>
            </a:r>
            <a:r>
              <a:rPr b="1" spc="-79" dirty="0">
                <a:latin typeface="Arial"/>
                <a:cs typeface="Arial"/>
              </a:rPr>
              <a:t> </a:t>
            </a:r>
            <a:r>
              <a:rPr b="1" spc="-4" dirty="0">
                <a:latin typeface="Arial"/>
                <a:cs typeface="Arial"/>
              </a:rPr>
              <a:t>resources</a:t>
            </a:r>
            <a:endParaRPr>
              <a:latin typeface="Arial"/>
              <a:cs typeface="Arial"/>
            </a:endParaRPr>
          </a:p>
          <a:p>
            <a:pPr marL="9525" marR="3810" algn="just">
              <a:spcBef>
                <a:spcPts val="11"/>
              </a:spcBef>
            </a:pPr>
            <a:r>
              <a:rPr sz="1350" b="1" spc="-4" dirty="0">
                <a:latin typeface="Arial"/>
                <a:cs typeface="Arial"/>
              </a:rPr>
              <a:t>Fossil fuels (coal, </a:t>
            </a:r>
            <a:r>
              <a:rPr sz="1350" b="1" dirty="0">
                <a:latin typeface="Arial"/>
                <a:cs typeface="Arial"/>
              </a:rPr>
              <a:t>oil, </a:t>
            </a:r>
            <a:r>
              <a:rPr sz="1350" b="1" spc="-4" dirty="0">
                <a:latin typeface="Arial"/>
                <a:cs typeface="Arial"/>
              </a:rPr>
              <a:t>natural </a:t>
            </a:r>
            <a:r>
              <a:rPr sz="1350" b="1" spc="-8" dirty="0">
                <a:latin typeface="Arial"/>
                <a:cs typeface="Arial"/>
              </a:rPr>
              <a:t>gas)  </a:t>
            </a:r>
            <a:r>
              <a:rPr sz="1350" b="1" spc="-4" dirty="0">
                <a:latin typeface="Arial"/>
                <a:cs typeface="Arial"/>
              </a:rPr>
              <a:t>Biofuels (combustible renewables  &amp; waste)</a:t>
            </a:r>
            <a:endParaRPr sz="1350">
              <a:latin typeface="Arial"/>
              <a:cs typeface="Arial"/>
            </a:endParaRPr>
          </a:p>
        </p:txBody>
      </p:sp>
      <p:sp>
        <p:nvSpPr>
          <p:cNvPr id="5" name="object 5"/>
          <p:cNvSpPr txBox="1"/>
          <p:nvPr/>
        </p:nvSpPr>
        <p:spPr>
          <a:xfrm>
            <a:off x="1544955" y="3619500"/>
            <a:ext cx="2825591" cy="702115"/>
          </a:xfrm>
          <a:prstGeom prst="rect">
            <a:avLst/>
          </a:prstGeom>
        </p:spPr>
        <p:txBody>
          <a:bodyPr vert="horz" wrap="square" lIns="0" tIns="9525" rIns="0" bIns="0" rtlCol="0">
            <a:spAutoFit/>
          </a:bodyPr>
          <a:lstStyle/>
          <a:p>
            <a:pPr marL="9525">
              <a:spcBef>
                <a:spcPts val="75"/>
              </a:spcBef>
            </a:pPr>
            <a:r>
              <a:rPr b="1" spc="-4" dirty="0">
                <a:latin typeface="Arial"/>
                <a:cs typeface="Arial"/>
              </a:rPr>
              <a:t>Note:</a:t>
            </a:r>
            <a:endParaRPr>
              <a:latin typeface="Arial"/>
              <a:cs typeface="Arial"/>
            </a:endParaRPr>
          </a:p>
          <a:p>
            <a:pPr marL="9525" marR="3810">
              <a:spcBef>
                <a:spcPts val="8"/>
              </a:spcBef>
            </a:pPr>
            <a:r>
              <a:rPr sz="1350" b="1" spc="4" dirty="0">
                <a:latin typeface="Arial"/>
                <a:cs typeface="Arial"/>
              </a:rPr>
              <a:t>‘Other’ </a:t>
            </a:r>
            <a:r>
              <a:rPr sz="1350" b="1" spc="-4" dirty="0">
                <a:latin typeface="Arial"/>
                <a:cs typeface="Arial"/>
              </a:rPr>
              <a:t>includes geothermal,</a:t>
            </a:r>
            <a:r>
              <a:rPr sz="1350" b="1" spc="-109" dirty="0">
                <a:latin typeface="Arial"/>
                <a:cs typeface="Arial"/>
              </a:rPr>
              <a:t> </a:t>
            </a:r>
            <a:r>
              <a:rPr sz="1350" b="1" spc="-19" dirty="0">
                <a:latin typeface="Arial"/>
                <a:cs typeface="Arial"/>
              </a:rPr>
              <a:t>solar,  </a:t>
            </a:r>
            <a:r>
              <a:rPr sz="1350" b="1" spc="4" dirty="0">
                <a:latin typeface="Arial"/>
                <a:cs typeface="Arial"/>
              </a:rPr>
              <a:t>wind, </a:t>
            </a:r>
            <a:r>
              <a:rPr sz="1350" b="1" spc="-4" dirty="0">
                <a:latin typeface="Arial"/>
                <a:cs typeface="Arial"/>
              </a:rPr>
              <a:t>heat,</a:t>
            </a:r>
            <a:r>
              <a:rPr sz="1350" b="1" spc="-38" dirty="0">
                <a:latin typeface="Arial"/>
                <a:cs typeface="Arial"/>
              </a:rPr>
              <a:t> </a:t>
            </a:r>
            <a:r>
              <a:rPr sz="1350" b="1" spc="-8" dirty="0">
                <a:latin typeface="Arial"/>
                <a:cs typeface="Arial"/>
              </a:rPr>
              <a:t>etc.</a:t>
            </a:r>
            <a:endParaRPr sz="1350">
              <a:latin typeface="Arial"/>
              <a:cs typeface="Arial"/>
            </a:endParaRPr>
          </a:p>
        </p:txBody>
      </p:sp>
      <p:sp>
        <p:nvSpPr>
          <p:cNvPr id="6" name="object 6"/>
          <p:cNvSpPr txBox="1"/>
          <p:nvPr/>
        </p:nvSpPr>
        <p:spPr>
          <a:xfrm>
            <a:off x="4847749" y="3988546"/>
            <a:ext cx="2513647" cy="332783"/>
          </a:xfrm>
          <a:prstGeom prst="rect">
            <a:avLst/>
          </a:prstGeom>
        </p:spPr>
        <p:txBody>
          <a:bodyPr vert="horz" wrap="square" lIns="0" tIns="9525" rIns="0" bIns="0" rtlCol="0">
            <a:spAutoFit/>
          </a:bodyPr>
          <a:lstStyle/>
          <a:p>
            <a:pPr marL="9525" marR="3810">
              <a:spcBef>
                <a:spcPts val="75"/>
              </a:spcBef>
            </a:pPr>
            <a:r>
              <a:rPr sz="1050" b="1" spc="-4" dirty="0">
                <a:latin typeface="Arial"/>
                <a:cs typeface="Arial"/>
              </a:rPr>
              <a:t>Chart </a:t>
            </a:r>
            <a:r>
              <a:rPr sz="1050" b="1" dirty="0">
                <a:latin typeface="Arial"/>
                <a:cs typeface="Arial"/>
              </a:rPr>
              <a:t>from </a:t>
            </a:r>
            <a:r>
              <a:rPr sz="1050" b="1" spc="-4" dirty="0">
                <a:latin typeface="Arial"/>
                <a:cs typeface="Arial"/>
              </a:rPr>
              <a:t>Key World Energy</a:t>
            </a:r>
            <a:r>
              <a:rPr sz="1050" b="1" spc="-83" dirty="0">
                <a:latin typeface="Arial"/>
                <a:cs typeface="Arial"/>
              </a:rPr>
              <a:t> </a:t>
            </a:r>
            <a:r>
              <a:rPr sz="1050" b="1" dirty="0">
                <a:latin typeface="Arial"/>
                <a:cs typeface="Arial"/>
              </a:rPr>
              <a:t>Statistics  </a:t>
            </a:r>
            <a:r>
              <a:rPr sz="1050" b="1" spc="-15" dirty="0">
                <a:latin typeface="Arial"/>
                <a:cs typeface="Arial"/>
              </a:rPr>
              <a:t>2011 </a:t>
            </a:r>
            <a:r>
              <a:rPr sz="1050" b="1" dirty="0">
                <a:latin typeface="Arial"/>
                <a:cs typeface="Arial"/>
              </a:rPr>
              <a:t>from</a:t>
            </a:r>
            <a:r>
              <a:rPr sz="1050" b="1" spc="-15" dirty="0">
                <a:latin typeface="Arial"/>
                <a:cs typeface="Arial"/>
              </a:rPr>
              <a:t> </a:t>
            </a:r>
            <a:r>
              <a:rPr sz="1050" b="1" spc="-8" dirty="0">
                <a:latin typeface="Arial"/>
                <a:cs typeface="Arial"/>
              </a:rPr>
              <a:t>IEA.</a:t>
            </a:r>
            <a:endParaRPr sz="1050">
              <a:latin typeface="Arial"/>
              <a:cs typeface="Arial"/>
            </a:endParaRPr>
          </a:p>
        </p:txBody>
      </p:sp>
      <p:sp>
        <p:nvSpPr>
          <p:cNvPr id="7" name="object 7"/>
          <p:cNvSpPr/>
          <p:nvPr/>
        </p:nvSpPr>
        <p:spPr>
          <a:xfrm>
            <a:off x="4485561" y="1109424"/>
            <a:ext cx="3077527" cy="2786063"/>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04782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1</a:t>
            </a:r>
            <a:r>
              <a:rPr sz="1050" dirty="0">
                <a:latin typeface="Arial"/>
                <a:cs typeface="Arial"/>
              </a:rPr>
              <a:t>6</a:t>
            </a:r>
            <a:endParaRPr sz="1050">
              <a:latin typeface="Arial"/>
              <a:cs typeface="Arial"/>
            </a:endParaRPr>
          </a:p>
        </p:txBody>
      </p:sp>
      <p:sp>
        <p:nvSpPr>
          <p:cNvPr id="3" name="object 3"/>
          <p:cNvSpPr txBox="1">
            <a:spLocks noGrp="1"/>
          </p:cNvSpPr>
          <p:nvPr>
            <p:ph type="title"/>
          </p:nvPr>
        </p:nvSpPr>
        <p:spPr>
          <a:xfrm>
            <a:off x="1485900" y="40497"/>
            <a:ext cx="6172200" cy="870912"/>
          </a:xfrm>
          <a:prstGeom prst="rect">
            <a:avLst/>
          </a:prstGeom>
        </p:spPr>
        <p:txBody>
          <a:bodyPr vert="horz" wrap="square" lIns="0" tIns="9049" rIns="0" bIns="0" rtlCol="0" anchor="ctr">
            <a:spAutoFit/>
          </a:bodyPr>
          <a:lstStyle/>
          <a:p>
            <a:pPr marL="9525" marR="3810">
              <a:spcBef>
                <a:spcPts val="71"/>
              </a:spcBef>
            </a:pPr>
            <a:r>
              <a:rPr sz="2800" spc="-8" dirty="0"/>
              <a:t>The </a:t>
            </a:r>
            <a:r>
              <a:rPr sz="2800" dirty="0"/>
              <a:t>average rate </a:t>
            </a:r>
            <a:r>
              <a:rPr sz="2800" spc="-4" dirty="0"/>
              <a:t>of World primary power  consumption is 16 </a:t>
            </a:r>
            <a:r>
              <a:rPr sz="2800" dirty="0"/>
              <a:t>300</a:t>
            </a:r>
            <a:r>
              <a:rPr sz="2800" spc="49" dirty="0"/>
              <a:t> </a:t>
            </a:r>
            <a:r>
              <a:rPr sz="2800" spc="-4" dirty="0"/>
              <a:t>GW.</a:t>
            </a:r>
          </a:p>
        </p:txBody>
      </p:sp>
      <p:sp>
        <p:nvSpPr>
          <p:cNvPr id="4" name="object 4"/>
          <p:cNvSpPr txBox="1"/>
          <p:nvPr/>
        </p:nvSpPr>
        <p:spPr>
          <a:xfrm>
            <a:off x="1487805" y="1104900"/>
            <a:ext cx="5363051" cy="3495444"/>
          </a:xfrm>
          <a:prstGeom prst="rect">
            <a:avLst/>
          </a:prstGeom>
        </p:spPr>
        <p:txBody>
          <a:bodyPr vert="horz" wrap="square" lIns="0" tIns="9525" rIns="0" bIns="0" rtlCol="0">
            <a:spAutoFit/>
          </a:bodyPr>
          <a:lstStyle/>
          <a:p>
            <a:pPr marL="66675">
              <a:spcBef>
                <a:spcPts val="75"/>
              </a:spcBef>
            </a:pPr>
            <a:r>
              <a:rPr b="1" spc="-11" dirty="0">
                <a:latin typeface="Arial"/>
                <a:cs typeface="Arial"/>
              </a:rPr>
              <a:t>World </a:t>
            </a:r>
            <a:r>
              <a:rPr b="1" spc="-4" dirty="0">
                <a:latin typeface="Arial"/>
                <a:cs typeface="Arial"/>
              </a:rPr>
              <a:t>primary </a:t>
            </a:r>
            <a:r>
              <a:rPr b="1" u="heavy" spc="-4" dirty="0">
                <a:uFill>
                  <a:solidFill>
                    <a:srgbClr val="000000"/>
                  </a:solidFill>
                </a:uFill>
                <a:latin typeface="Arial"/>
                <a:cs typeface="Arial"/>
              </a:rPr>
              <a:t>energy</a:t>
            </a:r>
            <a:r>
              <a:rPr b="1" spc="-4" dirty="0">
                <a:latin typeface="Arial"/>
                <a:cs typeface="Arial"/>
              </a:rPr>
              <a:t> consumption</a:t>
            </a:r>
            <a:endParaRPr>
              <a:latin typeface="Arial"/>
              <a:cs typeface="Arial"/>
            </a:endParaRPr>
          </a:p>
          <a:p>
            <a:pPr marL="66675">
              <a:spcBef>
                <a:spcPts val="8"/>
              </a:spcBef>
            </a:pPr>
            <a:r>
              <a:rPr sz="1350" b="1" spc="-4" dirty="0">
                <a:latin typeface="Arial"/>
                <a:cs typeface="Arial"/>
              </a:rPr>
              <a:t>12 </a:t>
            </a:r>
            <a:r>
              <a:rPr sz="1350" b="1" spc="-8" dirty="0">
                <a:latin typeface="Arial"/>
                <a:cs typeface="Arial"/>
              </a:rPr>
              <a:t>267 </a:t>
            </a:r>
            <a:r>
              <a:rPr sz="1350" b="1" dirty="0">
                <a:latin typeface="Arial"/>
                <a:cs typeface="Arial"/>
              </a:rPr>
              <a:t>Mtoe = </a:t>
            </a:r>
            <a:r>
              <a:rPr sz="1350" b="1" spc="-8" dirty="0">
                <a:latin typeface="Arial"/>
                <a:cs typeface="Arial"/>
              </a:rPr>
              <a:t>515 214 </a:t>
            </a:r>
            <a:r>
              <a:rPr sz="1350" b="1" spc="-4" dirty="0">
                <a:latin typeface="Arial"/>
                <a:cs typeface="Arial"/>
              </a:rPr>
              <a:t>PJ </a:t>
            </a:r>
            <a:r>
              <a:rPr sz="1350" b="1" dirty="0">
                <a:latin typeface="Arial"/>
                <a:cs typeface="Arial"/>
              </a:rPr>
              <a:t>≈ </a:t>
            </a:r>
            <a:r>
              <a:rPr sz="1350" b="1" spc="-8" dirty="0">
                <a:latin typeface="Arial"/>
                <a:cs typeface="Arial"/>
              </a:rPr>
              <a:t>515</a:t>
            </a:r>
            <a:r>
              <a:rPr sz="1350" b="1" spc="23" dirty="0">
                <a:latin typeface="Arial"/>
                <a:cs typeface="Arial"/>
              </a:rPr>
              <a:t> </a:t>
            </a:r>
            <a:r>
              <a:rPr sz="1350" b="1" spc="-4" dirty="0">
                <a:latin typeface="Arial"/>
                <a:cs typeface="Arial"/>
              </a:rPr>
              <a:t>EJ</a:t>
            </a:r>
            <a:endParaRPr sz="1350">
              <a:latin typeface="Arial"/>
              <a:cs typeface="Arial"/>
            </a:endParaRPr>
          </a:p>
          <a:p>
            <a:pPr>
              <a:spcBef>
                <a:spcPts val="15"/>
              </a:spcBef>
            </a:pPr>
            <a:endParaRPr sz="1388">
              <a:latin typeface="Arial"/>
              <a:cs typeface="Arial"/>
            </a:endParaRPr>
          </a:p>
          <a:p>
            <a:pPr marL="66675"/>
            <a:r>
              <a:rPr b="1" spc="-11" dirty="0">
                <a:latin typeface="Arial"/>
                <a:cs typeface="Arial"/>
              </a:rPr>
              <a:t>World </a:t>
            </a:r>
            <a:r>
              <a:rPr b="1" spc="-4" dirty="0">
                <a:latin typeface="Arial"/>
                <a:cs typeface="Arial"/>
              </a:rPr>
              <a:t>primary </a:t>
            </a:r>
            <a:r>
              <a:rPr b="1" u="heavy" spc="-4" dirty="0">
                <a:uFill>
                  <a:solidFill>
                    <a:srgbClr val="000000"/>
                  </a:solidFill>
                </a:uFill>
                <a:latin typeface="Arial"/>
                <a:cs typeface="Arial"/>
              </a:rPr>
              <a:t>energy</a:t>
            </a:r>
            <a:r>
              <a:rPr b="1" spc="-4" dirty="0">
                <a:latin typeface="Arial"/>
                <a:cs typeface="Arial"/>
              </a:rPr>
              <a:t> consumption </a:t>
            </a:r>
            <a:r>
              <a:rPr b="1" i="1" u="heavy" spc="-4" dirty="0">
                <a:uFill>
                  <a:solidFill>
                    <a:srgbClr val="000000"/>
                  </a:solidFill>
                </a:uFill>
                <a:latin typeface="Arial"/>
                <a:cs typeface="Arial"/>
              </a:rPr>
              <a:t>per capita</a:t>
            </a:r>
            <a:endParaRPr>
              <a:latin typeface="Arial"/>
              <a:cs typeface="Arial"/>
            </a:endParaRPr>
          </a:p>
          <a:p>
            <a:pPr marL="66675">
              <a:spcBef>
                <a:spcPts val="11"/>
              </a:spcBef>
            </a:pPr>
            <a:r>
              <a:rPr sz="1350" b="1" spc="-8" dirty="0">
                <a:latin typeface="Arial"/>
                <a:cs typeface="Arial"/>
              </a:rPr>
              <a:t>12 267 </a:t>
            </a:r>
            <a:r>
              <a:rPr sz="1350" b="1" dirty="0">
                <a:latin typeface="Arial"/>
                <a:cs typeface="Arial"/>
              </a:rPr>
              <a:t>Mtoe / </a:t>
            </a:r>
            <a:r>
              <a:rPr sz="1350" b="1" spc="-4" dirty="0">
                <a:latin typeface="Arial"/>
                <a:cs typeface="Arial"/>
              </a:rPr>
              <a:t>(6,8 x 10</a:t>
            </a:r>
            <a:r>
              <a:rPr sz="1350" b="1" spc="-5" baseline="25462" dirty="0">
                <a:latin typeface="Arial"/>
                <a:cs typeface="Arial"/>
              </a:rPr>
              <a:t>9</a:t>
            </a:r>
            <a:r>
              <a:rPr sz="1350" b="1" spc="-4" dirty="0">
                <a:latin typeface="Arial"/>
                <a:cs typeface="Arial"/>
              </a:rPr>
              <a:t>) </a:t>
            </a:r>
            <a:r>
              <a:rPr sz="1350" b="1" dirty="0">
                <a:latin typeface="Arial"/>
                <a:cs typeface="Arial"/>
              </a:rPr>
              <a:t>= </a:t>
            </a:r>
            <a:r>
              <a:rPr sz="1350" b="1" spc="-4" dirty="0">
                <a:latin typeface="Arial"/>
                <a:cs typeface="Arial"/>
              </a:rPr>
              <a:t>1.8</a:t>
            </a:r>
            <a:r>
              <a:rPr sz="1350" b="1" dirty="0">
                <a:latin typeface="Arial"/>
                <a:cs typeface="Arial"/>
              </a:rPr>
              <a:t> toe</a:t>
            </a:r>
            <a:endParaRPr sz="1350">
              <a:latin typeface="Arial"/>
              <a:cs typeface="Arial"/>
            </a:endParaRPr>
          </a:p>
          <a:p>
            <a:pPr>
              <a:spcBef>
                <a:spcPts val="15"/>
              </a:spcBef>
            </a:pPr>
            <a:endParaRPr sz="1388">
              <a:latin typeface="Arial"/>
              <a:cs typeface="Arial"/>
            </a:endParaRPr>
          </a:p>
          <a:p>
            <a:pPr marL="66675"/>
            <a:r>
              <a:rPr b="1" spc="-11" dirty="0">
                <a:latin typeface="Arial"/>
                <a:cs typeface="Arial"/>
              </a:rPr>
              <a:t>World </a:t>
            </a:r>
            <a:r>
              <a:rPr b="1" spc="-4" dirty="0">
                <a:latin typeface="Arial"/>
                <a:cs typeface="Arial"/>
              </a:rPr>
              <a:t>primary </a:t>
            </a:r>
            <a:r>
              <a:rPr b="1" u="heavy" dirty="0">
                <a:uFill>
                  <a:solidFill>
                    <a:srgbClr val="000000"/>
                  </a:solidFill>
                </a:uFill>
                <a:latin typeface="Arial"/>
                <a:cs typeface="Arial"/>
              </a:rPr>
              <a:t>power</a:t>
            </a:r>
            <a:r>
              <a:rPr b="1" spc="-30" dirty="0">
                <a:latin typeface="Arial"/>
                <a:cs typeface="Arial"/>
              </a:rPr>
              <a:t> </a:t>
            </a:r>
            <a:r>
              <a:rPr b="1" spc="-4" dirty="0">
                <a:latin typeface="Arial"/>
                <a:cs typeface="Arial"/>
              </a:rPr>
              <a:t>consumption</a:t>
            </a:r>
            <a:endParaRPr>
              <a:latin typeface="Arial"/>
              <a:cs typeface="Arial"/>
            </a:endParaRPr>
          </a:p>
          <a:p>
            <a:pPr marL="66675">
              <a:spcBef>
                <a:spcPts val="8"/>
              </a:spcBef>
            </a:pPr>
            <a:r>
              <a:rPr sz="1350" b="1" spc="-8" dirty="0">
                <a:latin typeface="Arial"/>
                <a:cs typeface="Arial"/>
              </a:rPr>
              <a:t>515 </a:t>
            </a:r>
            <a:r>
              <a:rPr sz="1350" b="1" spc="-4" dirty="0">
                <a:latin typeface="Arial"/>
                <a:cs typeface="Arial"/>
              </a:rPr>
              <a:t>EJ </a:t>
            </a:r>
            <a:r>
              <a:rPr sz="1350" b="1" dirty="0">
                <a:latin typeface="Arial"/>
                <a:cs typeface="Arial"/>
              </a:rPr>
              <a:t>/ </a:t>
            </a:r>
            <a:r>
              <a:rPr sz="1350" b="1" spc="-8" dirty="0">
                <a:latin typeface="Arial"/>
                <a:cs typeface="Arial"/>
              </a:rPr>
              <a:t>(365 </a:t>
            </a:r>
            <a:r>
              <a:rPr sz="1350" b="1" spc="-4" dirty="0">
                <a:latin typeface="Arial"/>
                <a:cs typeface="Arial"/>
              </a:rPr>
              <a:t>h/days x </a:t>
            </a:r>
            <a:r>
              <a:rPr sz="1350" b="1" spc="-8" dirty="0">
                <a:latin typeface="Arial"/>
                <a:cs typeface="Arial"/>
              </a:rPr>
              <a:t>24 </a:t>
            </a:r>
            <a:r>
              <a:rPr sz="1350" b="1" spc="-4" dirty="0">
                <a:latin typeface="Arial"/>
                <a:cs typeface="Arial"/>
              </a:rPr>
              <a:t>h/day x </a:t>
            </a:r>
            <a:r>
              <a:rPr sz="1350" b="1" spc="-8" dirty="0">
                <a:latin typeface="Arial"/>
                <a:cs typeface="Arial"/>
              </a:rPr>
              <a:t>60 </a:t>
            </a:r>
            <a:r>
              <a:rPr sz="1350" b="1" spc="-4" dirty="0">
                <a:latin typeface="Arial"/>
                <a:cs typeface="Arial"/>
              </a:rPr>
              <a:t>min/h x </a:t>
            </a:r>
            <a:r>
              <a:rPr sz="1350" b="1" spc="-8" dirty="0">
                <a:latin typeface="Arial"/>
                <a:cs typeface="Arial"/>
              </a:rPr>
              <a:t>60</a:t>
            </a:r>
            <a:r>
              <a:rPr sz="1350" b="1" spc="41" dirty="0">
                <a:latin typeface="Arial"/>
                <a:cs typeface="Arial"/>
              </a:rPr>
              <a:t> </a:t>
            </a:r>
            <a:r>
              <a:rPr sz="1350" b="1" spc="-4" dirty="0">
                <a:latin typeface="Arial"/>
                <a:cs typeface="Arial"/>
              </a:rPr>
              <a:t>s/min)</a:t>
            </a:r>
            <a:endParaRPr sz="1350">
              <a:latin typeface="Arial"/>
              <a:cs typeface="Arial"/>
            </a:endParaRPr>
          </a:p>
          <a:p>
            <a:pPr marL="66199"/>
            <a:r>
              <a:rPr sz="1350" b="1" dirty="0">
                <a:latin typeface="Arial"/>
                <a:cs typeface="Arial"/>
              </a:rPr>
              <a:t>= </a:t>
            </a:r>
            <a:r>
              <a:rPr sz="1350" b="1" spc="-8" dirty="0">
                <a:latin typeface="Arial"/>
                <a:cs typeface="Arial"/>
              </a:rPr>
              <a:t>0,0000163 </a:t>
            </a:r>
            <a:r>
              <a:rPr sz="1350" b="1" spc="-4" dirty="0">
                <a:latin typeface="Arial"/>
                <a:cs typeface="Arial"/>
              </a:rPr>
              <a:t>EJ/s </a:t>
            </a:r>
            <a:r>
              <a:rPr sz="1350" b="1" dirty="0">
                <a:latin typeface="Arial"/>
                <a:cs typeface="Arial"/>
              </a:rPr>
              <a:t>= </a:t>
            </a:r>
            <a:r>
              <a:rPr sz="1350" b="1" spc="-8" dirty="0">
                <a:latin typeface="Arial"/>
                <a:cs typeface="Arial"/>
              </a:rPr>
              <a:t>16 300 </a:t>
            </a:r>
            <a:r>
              <a:rPr sz="1350" b="1" spc="-4" dirty="0">
                <a:latin typeface="Arial"/>
                <a:cs typeface="Arial"/>
              </a:rPr>
              <a:t>GJ/s </a:t>
            </a:r>
            <a:r>
              <a:rPr sz="1350" b="1" dirty="0">
                <a:latin typeface="Arial"/>
                <a:cs typeface="Arial"/>
              </a:rPr>
              <a:t>= </a:t>
            </a:r>
            <a:r>
              <a:rPr sz="1350" b="1" spc="-8" dirty="0">
                <a:latin typeface="Arial"/>
                <a:cs typeface="Arial"/>
              </a:rPr>
              <a:t>16 300</a:t>
            </a:r>
            <a:r>
              <a:rPr sz="1350" b="1" spc="34" dirty="0">
                <a:latin typeface="Arial"/>
                <a:cs typeface="Arial"/>
              </a:rPr>
              <a:t> </a:t>
            </a:r>
            <a:r>
              <a:rPr sz="1350" b="1" dirty="0">
                <a:latin typeface="Arial"/>
                <a:cs typeface="Arial"/>
              </a:rPr>
              <a:t>GW</a:t>
            </a:r>
            <a:endParaRPr sz="1350">
              <a:latin typeface="Arial"/>
              <a:cs typeface="Arial"/>
            </a:endParaRPr>
          </a:p>
          <a:p>
            <a:pPr>
              <a:spcBef>
                <a:spcPts val="15"/>
              </a:spcBef>
            </a:pPr>
            <a:endParaRPr sz="1388">
              <a:latin typeface="Arial"/>
              <a:cs typeface="Arial"/>
            </a:endParaRPr>
          </a:p>
          <a:p>
            <a:pPr marL="66675"/>
            <a:r>
              <a:rPr b="1" spc="-11" dirty="0">
                <a:latin typeface="Arial"/>
                <a:cs typeface="Arial"/>
              </a:rPr>
              <a:t>World </a:t>
            </a:r>
            <a:r>
              <a:rPr b="1" spc="-4" dirty="0">
                <a:latin typeface="Arial"/>
                <a:cs typeface="Arial"/>
              </a:rPr>
              <a:t>primary </a:t>
            </a:r>
            <a:r>
              <a:rPr b="1" u="heavy" dirty="0">
                <a:uFill>
                  <a:solidFill>
                    <a:srgbClr val="000000"/>
                  </a:solidFill>
                </a:uFill>
                <a:latin typeface="Arial"/>
                <a:cs typeface="Arial"/>
              </a:rPr>
              <a:t>power</a:t>
            </a:r>
            <a:r>
              <a:rPr b="1" dirty="0">
                <a:latin typeface="Arial"/>
                <a:cs typeface="Arial"/>
              </a:rPr>
              <a:t> </a:t>
            </a:r>
            <a:r>
              <a:rPr b="1" spc="-4" dirty="0">
                <a:latin typeface="Arial"/>
                <a:cs typeface="Arial"/>
              </a:rPr>
              <a:t>consumption </a:t>
            </a:r>
            <a:r>
              <a:rPr b="1" i="1" u="heavy" spc="-4" dirty="0">
                <a:uFill>
                  <a:solidFill>
                    <a:srgbClr val="000000"/>
                  </a:solidFill>
                </a:uFill>
                <a:latin typeface="Arial"/>
                <a:cs typeface="Arial"/>
              </a:rPr>
              <a:t>per</a:t>
            </a:r>
            <a:r>
              <a:rPr b="1" i="1" u="heavy" spc="-38" dirty="0">
                <a:uFill>
                  <a:solidFill>
                    <a:srgbClr val="000000"/>
                  </a:solidFill>
                </a:uFill>
                <a:latin typeface="Arial"/>
                <a:cs typeface="Arial"/>
              </a:rPr>
              <a:t> </a:t>
            </a:r>
            <a:r>
              <a:rPr b="1" i="1" u="heavy" spc="-4" dirty="0">
                <a:uFill>
                  <a:solidFill>
                    <a:srgbClr val="000000"/>
                  </a:solidFill>
                </a:uFill>
                <a:latin typeface="Arial"/>
                <a:cs typeface="Arial"/>
              </a:rPr>
              <a:t>capita</a:t>
            </a:r>
            <a:endParaRPr>
              <a:latin typeface="Arial"/>
              <a:cs typeface="Arial"/>
            </a:endParaRPr>
          </a:p>
          <a:p>
            <a:pPr marL="66675">
              <a:spcBef>
                <a:spcPts val="11"/>
              </a:spcBef>
            </a:pPr>
            <a:r>
              <a:rPr sz="1350" b="1" spc="-8" dirty="0">
                <a:latin typeface="Arial"/>
                <a:cs typeface="Arial"/>
              </a:rPr>
              <a:t>16 300 </a:t>
            </a:r>
            <a:r>
              <a:rPr sz="1350" b="1" dirty="0">
                <a:latin typeface="Arial"/>
                <a:cs typeface="Arial"/>
              </a:rPr>
              <a:t>GW / </a:t>
            </a:r>
            <a:r>
              <a:rPr sz="1350" b="1" spc="-4" dirty="0">
                <a:latin typeface="Arial"/>
                <a:cs typeface="Arial"/>
              </a:rPr>
              <a:t>(6,8 x 10</a:t>
            </a:r>
            <a:r>
              <a:rPr sz="1350" b="1" spc="-5" baseline="25462" dirty="0">
                <a:latin typeface="Arial"/>
                <a:cs typeface="Arial"/>
              </a:rPr>
              <a:t>9</a:t>
            </a:r>
            <a:r>
              <a:rPr sz="1350" b="1" spc="-4" dirty="0">
                <a:latin typeface="Arial"/>
                <a:cs typeface="Arial"/>
              </a:rPr>
              <a:t>) </a:t>
            </a:r>
            <a:r>
              <a:rPr sz="1350" b="1" dirty="0">
                <a:latin typeface="Arial"/>
                <a:cs typeface="Arial"/>
              </a:rPr>
              <a:t>= </a:t>
            </a:r>
            <a:r>
              <a:rPr sz="1350" b="1" spc="-8" dirty="0">
                <a:latin typeface="Arial"/>
                <a:cs typeface="Arial"/>
              </a:rPr>
              <a:t>2,40 </a:t>
            </a:r>
            <a:r>
              <a:rPr sz="1350" b="1" spc="-4" dirty="0">
                <a:latin typeface="Arial"/>
                <a:cs typeface="Arial"/>
              </a:rPr>
              <a:t>kW </a:t>
            </a:r>
            <a:r>
              <a:rPr sz="1350" b="1" i="1" spc="-4" dirty="0">
                <a:latin typeface="Arial"/>
                <a:cs typeface="Arial"/>
              </a:rPr>
              <a:t>per</a:t>
            </a:r>
            <a:r>
              <a:rPr sz="1350" b="1" i="1" spc="11" dirty="0">
                <a:latin typeface="Arial"/>
                <a:cs typeface="Arial"/>
              </a:rPr>
              <a:t> </a:t>
            </a:r>
            <a:r>
              <a:rPr sz="1350" b="1" i="1" spc="-4" dirty="0">
                <a:latin typeface="Arial"/>
                <a:cs typeface="Arial"/>
              </a:rPr>
              <a:t>capita</a:t>
            </a:r>
            <a:endParaRPr sz="1350">
              <a:latin typeface="Arial"/>
              <a:cs typeface="Arial"/>
            </a:endParaRPr>
          </a:p>
          <a:p>
            <a:pPr>
              <a:spcBef>
                <a:spcPts val="15"/>
              </a:spcBef>
            </a:pPr>
            <a:endParaRPr sz="1388">
              <a:latin typeface="Arial"/>
              <a:cs typeface="Arial"/>
            </a:endParaRPr>
          </a:p>
          <a:p>
            <a:pPr marL="66675"/>
            <a:r>
              <a:rPr b="1" spc="-4" dirty="0">
                <a:latin typeface="Arial"/>
                <a:cs typeface="Arial"/>
              </a:rPr>
              <a:t>For</a:t>
            </a:r>
            <a:r>
              <a:rPr b="1" spc="-8" dirty="0">
                <a:latin typeface="Arial"/>
                <a:cs typeface="Arial"/>
              </a:rPr>
              <a:t> </a:t>
            </a:r>
            <a:r>
              <a:rPr b="1" spc="-4" dirty="0">
                <a:latin typeface="Arial"/>
                <a:cs typeface="Arial"/>
              </a:rPr>
              <a:t>example:</a:t>
            </a:r>
            <a:endParaRPr>
              <a:latin typeface="Arial"/>
              <a:cs typeface="Arial"/>
            </a:endParaRPr>
          </a:p>
          <a:p>
            <a:pPr marL="66675">
              <a:spcBef>
                <a:spcPts val="8"/>
              </a:spcBef>
            </a:pPr>
            <a:r>
              <a:rPr sz="1350" b="1" spc="-4" dirty="0">
                <a:latin typeface="Arial"/>
                <a:cs typeface="Arial"/>
              </a:rPr>
              <a:t>Refrigerator’s </a:t>
            </a:r>
            <a:r>
              <a:rPr sz="1350" b="1" spc="-11" dirty="0">
                <a:latin typeface="Arial"/>
                <a:cs typeface="Arial"/>
              </a:rPr>
              <a:t>average </a:t>
            </a:r>
            <a:r>
              <a:rPr sz="1350" b="1" spc="-4" dirty="0">
                <a:latin typeface="Arial"/>
                <a:cs typeface="Arial"/>
              </a:rPr>
              <a:t>rate </a:t>
            </a:r>
            <a:r>
              <a:rPr sz="1350" b="1" dirty="0">
                <a:latin typeface="Arial"/>
                <a:cs typeface="Arial"/>
              </a:rPr>
              <a:t>of power </a:t>
            </a:r>
            <a:r>
              <a:rPr sz="1350" b="1" spc="-4" dirty="0">
                <a:latin typeface="Arial"/>
                <a:cs typeface="Arial"/>
              </a:rPr>
              <a:t>consumption </a:t>
            </a:r>
            <a:r>
              <a:rPr sz="1350" b="1" dirty="0">
                <a:latin typeface="Arial"/>
                <a:cs typeface="Arial"/>
              </a:rPr>
              <a:t>is </a:t>
            </a:r>
            <a:r>
              <a:rPr sz="1350" b="1" spc="-8" dirty="0">
                <a:latin typeface="Arial"/>
                <a:cs typeface="Arial"/>
              </a:rPr>
              <a:t>12,5-37,5</a:t>
            </a:r>
            <a:r>
              <a:rPr sz="1350" b="1" spc="60" dirty="0">
                <a:latin typeface="Arial"/>
                <a:cs typeface="Arial"/>
              </a:rPr>
              <a:t> </a:t>
            </a:r>
            <a:r>
              <a:rPr sz="1350" b="1" spc="-38" dirty="0">
                <a:latin typeface="Arial"/>
                <a:cs typeface="Arial"/>
              </a:rPr>
              <a:t>W.</a:t>
            </a:r>
            <a:endParaRPr sz="1350">
              <a:latin typeface="Arial"/>
              <a:cs typeface="Arial"/>
            </a:endParaRPr>
          </a:p>
        </p:txBody>
      </p:sp>
      <p:sp>
        <p:nvSpPr>
          <p:cNvPr id="5" name="object 5"/>
          <p:cNvSpPr txBox="1"/>
          <p:nvPr/>
        </p:nvSpPr>
        <p:spPr>
          <a:xfrm>
            <a:off x="4088625" y="4704112"/>
            <a:ext cx="1995488"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Tree>
    <p:extLst>
      <p:ext uri="{BB962C8B-B14F-4D97-AF65-F5344CB8AC3E}">
        <p14:creationId xmlns:p14="http://schemas.microsoft.com/office/powerpoint/2010/main" val="381328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102051"/>
            <a:ext cx="6172200" cy="747801"/>
          </a:xfrm>
          <a:prstGeom prst="rect">
            <a:avLst/>
          </a:prstGeom>
        </p:spPr>
        <p:txBody>
          <a:bodyPr vert="horz" wrap="square" lIns="0" tIns="9049" rIns="0" bIns="0" rtlCol="0" anchor="ctr">
            <a:spAutoFit/>
          </a:bodyPr>
          <a:lstStyle/>
          <a:p>
            <a:pPr marL="9525" marR="3810">
              <a:spcBef>
                <a:spcPts val="71"/>
              </a:spcBef>
            </a:pPr>
            <a:r>
              <a:rPr sz="2400" spc="-4" dirty="0"/>
              <a:t>Availability and use of energy around the world  is </a:t>
            </a:r>
            <a:r>
              <a:rPr sz="2400" dirty="0"/>
              <a:t>extremely</a:t>
            </a:r>
            <a:r>
              <a:rPr sz="2400" spc="8" dirty="0"/>
              <a:t> </a:t>
            </a:r>
            <a:r>
              <a:rPr sz="2400" spc="-4" dirty="0"/>
              <a:t>heterogeneous.</a:t>
            </a:r>
          </a:p>
        </p:txBody>
      </p:sp>
      <p:sp>
        <p:nvSpPr>
          <p:cNvPr id="3" name="object 3"/>
          <p:cNvSpPr/>
          <p:nvPr/>
        </p:nvSpPr>
        <p:spPr>
          <a:xfrm>
            <a:off x="3141767" y="1088173"/>
            <a:ext cx="4644980" cy="3535082"/>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1544955" y="3563493"/>
            <a:ext cx="1318736" cy="817531"/>
          </a:xfrm>
          <a:prstGeom prst="rect">
            <a:avLst/>
          </a:prstGeom>
        </p:spPr>
        <p:txBody>
          <a:bodyPr vert="horz" wrap="square" lIns="0" tIns="9525" rIns="0" bIns="0" rtlCol="0">
            <a:spAutoFit/>
          </a:bodyPr>
          <a:lstStyle/>
          <a:p>
            <a:pPr marL="9525">
              <a:spcBef>
                <a:spcPts val="75"/>
              </a:spcBef>
            </a:pPr>
            <a:r>
              <a:rPr sz="1050" b="1" u="heavy" spc="-4" dirty="0">
                <a:uFill>
                  <a:solidFill>
                    <a:srgbClr val="000000"/>
                  </a:solidFill>
                </a:uFill>
                <a:latin typeface="Arial"/>
                <a:cs typeface="Arial"/>
              </a:rPr>
              <a:t>Source</a:t>
            </a:r>
            <a:r>
              <a:rPr sz="1050" b="1" spc="-4" dirty="0">
                <a:latin typeface="Arial"/>
                <a:cs typeface="Arial"/>
              </a:rPr>
              <a:t>:</a:t>
            </a:r>
            <a:endParaRPr sz="1050">
              <a:latin typeface="Arial"/>
              <a:cs typeface="Arial"/>
            </a:endParaRPr>
          </a:p>
          <a:p>
            <a:pPr marL="9525" marR="3810">
              <a:spcBef>
                <a:spcPts val="4"/>
              </a:spcBef>
            </a:pPr>
            <a:r>
              <a:rPr sz="1050" b="1" spc="-34" dirty="0">
                <a:latin typeface="Arial"/>
                <a:cs typeface="Arial"/>
              </a:rPr>
              <a:t>UNDP, </a:t>
            </a:r>
            <a:r>
              <a:rPr sz="1050" b="1" spc="-4" dirty="0">
                <a:latin typeface="Arial"/>
                <a:cs typeface="Arial"/>
              </a:rPr>
              <a:t>World Energy  </a:t>
            </a:r>
            <a:r>
              <a:rPr sz="1050" b="1" spc="-8" dirty="0">
                <a:latin typeface="Arial"/>
                <a:cs typeface="Arial"/>
              </a:rPr>
              <a:t>Assessment  </a:t>
            </a:r>
            <a:r>
              <a:rPr sz="1050" b="1" dirty="0">
                <a:latin typeface="Arial"/>
                <a:cs typeface="Arial"/>
              </a:rPr>
              <a:t>Overview: </a:t>
            </a:r>
            <a:r>
              <a:rPr sz="1050" b="1" spc="-4" dirty="0">
                <a:latin typeface="Arial"/>
                <a:cs typeface="Arial"/>
              </a:rPr>
              <a:t>2004  update</a:t>
            </a:r>
            <a:endParaRPr sz="1050">
              <a:latin typeface="Arial"/>
              <a:cs typeface="Arial"/>
            </a:endParaRPr>
          </a:p>
        </p:txBody>
      </p:sp>
      <p:sp>
        <p:nvSpPr>
          <p:cNvPr id="6" name="object 6"/>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16</a:t>
            </a:fld>
            <a:endParaRPr dirty="0"/>
          </a:p>
        </p:txBody>
      </p:sp>
      <p:sp>
        <p:nvSpPr>
          <p:cNvPr id="5" name="object 5"/>
          <p:cNvSpPr txBox="1"/>
          <p:nvPr/>
        </p:nvSpPr>
        <p:spPr>
          <a:xfrm>
            <a:off x="1544955" y="1295352"/>
            <a:ext cx="1266825" cy="1048364"/>
          </a:xfrm>
          <a:prstGeom prst="rect">
            <a:avLst/>
          </a:prstGeom>
        </p:spPr>
        <p:txBody>
          <a:bodyPr vert="horz" wrap="square" lIns="0" tIns="9525" rIns="0" bIns="0" rtlCol="0">
            <a:spAutoFit/>
          </a:bodyPr>
          <a:lstStyle/>
          <a:p>
            <a:pPr marL="9525" marR="3810">
              <a:spcBef>
                <a:spcPts val="75"/>
              </a:spcBef>
            </a:pPr>
            <a:r>
              <a:rPr sz="1350" b="1" spc="-4" dirty="0">
                <a:latin typeface="Arial"/>
                <a:cs typeface="Arial"/>
              </a:rPr>
              <a:t>Primary</a:t>
            </a:r>
            <a:r>
              <a:rPr sz="1350" b="1" spc="-49" dirty="0">
                <a:latin typeface="Arial"/>
                <a:cs typeface="Arial"/>
              </a:rPr>
              <a:t> </a:t>
            </a:r>
            <a:r>
              <a:rPr sz="1350" b="1" spc="-4" dirty="0">
                <a:latin typeface="Arial"/>
                <a:cs typeface="Arial"/>
              </a:rPr>
              <a:t>energy  use </a:t>
            </a:r>
            <a:r>
              <a:rPr sz="1350" b="1" dirty="0">
                <a:latin typeface="Arial"/>
                <a:cs typeface="Arial"/>
              </a:rPr>
              <a:t>in </a:t>
            </a:r>
            <a:r>
              <a:rPr sz="1350" b="1" spc="-8" dirty="0">
                <a:latin typeface="Arial"/>
                <a:cs typeface="Arial"/>
              </a:rPr>
              <a:t>various  </a:t>
            </a:r>
            <a:r>
              <a:rPr sz="1350" b="1" spc="-4" dirty="0">
                <a:latin typeface="Arial"/>
                <a:cs typeface="Arial"/>
              </a:rPr>
              <a:t>regions, </a:t>
            </a:r>
            <a:r>
              <a:rPr sz="1350" b="1" dirty="0">
                <a:latin typeface="Arial"/>
                <a:cs typeface="Arial"/>
              </a:rPr>
              <a:t>by  </a:t>
            </a:r>
            <a:r>
              <a:rPr sz="1350" b="1" spc="-4" dirty="0">
                <a:latin typeface="Arial"/>
                <a:cs typeface="Arial"/>
              </a:rPr>
              <a:t>energy </a:t>
            </a:r>
            <a:r>
              <a:rPr sz="1350" b="1" spc="-8" dirty="0">
                <a:latin typeface="Arial"/>
                <a:cs typeface="Arial"/>
              </a:rPr>
              <a:t>source,  </a:t>
            </a:r>
            <a:r>
              <a:rPr sz="1350" b="1" spc="-11" dirty="0">
                <a:latin typeface="Arial"/>
                <a:cs typeface="Arial"/>
              </a:rPr>
              <a:t>2001.</a:t>
            </a:r>
            <a:endParaRPr sz="1350">
              <a:latin typeface="Arial"/>
              <a:cs typeface="Arial"/>
            </a:endParaRPr>
          </a:p>
        </p:txBody>
      </p:sp>
    </p:spTree>
    <p:extLst>
      <p:ext uri="{BB962C8B-B14F-4D97-AF65-F5344CB8AC3E}">
        <p14:creationId xmlns:p14="http://schemas.microsoft.com/office/powerpoint/2010/main" val="409857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40496"/>
            <a:ext cx="6172200" cy="870912"/>
          </a:xfrm>
          <a:prstGeom prst="rect">
            <a:avLst/>
          </a:prstGeom>
        </p:spPr>
        <p:txBody>
          <a:bodyPr vert="horz" wrap="square" lIns="0" tIns="9049" rIns="0" bIns="0" rtlCol="0" anchor="ctr">
            <a:spAutoFit/>
          </a:bodyPr>
          <a:lstStyle/>
          <a:p>
            <a:pPr marL="9525" marR="3810">
              <a:spcBef>
                <a:spcPts val="71"/>
              </a:spcBef>
            </a:pPr>
            <a:r>
              <a:rPr sz="2800" spc="-4" dirty="0"/>
              <a:t>Human-made lights highlight developed or  polulated </a:t>
            </a:r>
            <a:r>
              <a:rPr sz="2800" dirty="0"/>
              <a:t>areas </a:t>
            </a:r>
            <a:r>
              <a:rPr sz="2800" spc="-4" dirty="0"/>
              <a:t>of the Earth’s</a:t>
            </a:r>
            <a:r>
              <a:rPr sz="2800" spc="41" dirty="0"/>
              <a:t> </a:t>
            </a:r>
            <a:r>
              <a:rPr sz="2800" dirty="0"/>
              <a:t>surface.</a:t>
            </a:r>
          </a:p>
        </p:txBody>
      </p:sp>
      <p:sp>
        <p:nvSpPr>
          <p:cNvPr id="3" name="object 3"/>
          <p:cNvSpPr/>
          <p:nvPr/>
        </p:nvSpPr>
        <p:spPr>
          <a:xfrm>
            <a:off x="1761306" y="1201712"/>
            <a:ext cx="5669752" cy="2834878"/>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1544955" y="4020693"/>
            <a:ext cx="5301138" cy="171201"/>
          </a:xfrm>
          <a:prstGeom prst="rect">
            <a:avLst/>
          </a:prstGeom>
        </p:spPr>
        <p:txBody>
          <a:bodyPr vert="horz" wrap="square" lIns="0" tIns="9525" rIns="0" bIns="0" rtlCol="0">
            <a:spAutoFit/>
          </a:bodyPr>
          <a:lstStyle/>
          <a:p>
            <a:pPr marL="9525">
              <a:spcBef>
                <a:spcPts val="75"/>
              </a:spcBef>
            </a:pPr>
            <a:r>
              <a:rPr sz="1050" b="1" spc="-4" dirty="0">
                <a:latin typeface="Arial"/>
                <a:cs typeface="Arial"/>
              </a:rPr>
              <a:t>Credit: C. </a:t>
            </a:r>
            <a:r>
              <a:rPr sz="1050" b="1" spc="-8" dirty="0">
                <a:latin typeface="Arial"/>
                <a:cs typeface="Arial"/>
              </a:rPr>
              <a:t>Mayhew </a:t>
            </a:r>
            <a:r>
              <a:rPr sz="1050" b="1" dirty="0">
                <a:latin typeface="Arial"/>
                <a:cs typeface="Arial"/>
              </a:rPr>
              <a:t>&amp; </a:t>
            </a:r>
            <a:r>
              <a:rPr sz="1050" b="1" spc="-4" dirty="0">
                <a:latin typeface="Arial"/>
                <a:cs typeface="Arial"/>
              </a:rPr>
              <a:t>R. Simmon </a:t>
            </a:r>
            <a:r>
              <a:rPr sz="1050" b="1" spc="-8" dirty="0">
                <a:latin typeface="Arial"/>
                <a:cs typeface="Arial"/>
              </a:rPr>
              <a:t>(NASA/GSFC), </a:t>
            </a:r>
            <a:r>
              <a:rPr sz="1050" b="1" spc="-11" dirty="0">
                <a:latin typeface="Arial"/>
                <a:cs typeface="Arial"/>
              </a:rPr>
              <a:t>NOAA/ </a:t>
            </a:r>
            <a:r>
              <a:rPr sz="1050" b="1" spc="-4" dirty="0">
                <a:latin typeface="Arial"/>
                <a:cs typeface="Arial"/>
              </a:rPr>
              <a:t>NGDC, </a:t>
            </a:r>
            <a:r>
              <a:rPr sz="1050" b="1" dirty="0">
                <a:latin typeface="Arial"/>
                <a:cs typeface="Arial"/>
              </a:rPr>
              <a:t>DMSP </a:t>
            </a:r>
            <a:r>
              <a:rPr sz="1050" b="1" spc="-4" dirty="0">
                <a:latin typeface="Arial"/>
                <a:cs typeface="Arial"/>
              </a:rPr>
              <a:t>Digital</a:t>
            </a:r>
            <a:r>
              <a:rPr sz="1050" b="1" spc="53" dirty="0">
                <a:latin typeface="Arial"/>
                <a:cs typeface="Arial"/>
              </a:rPr>
              <a:t> </a:t>
            </a:r>
            <a:r>
              <a:rPr sz="1050" b="1" spc="-8" dirty="0">
                <a:latin typeface="Arial"/>
                <a:cs typeface="Arial"/>
              </a:rPr>
              <a:t>Archive</a:t>
            </a:r>
            <a:endParaRPr sz="1050">
              <a:latin typeface="Arial"/>
              <a:cs typeface="Arial"/>
            </a:endParaRPr>
          </a:p>
        </p:txBody>
      </p:sp>
      <p:sp>
        <p:nvSpPr>
          <p:cNvPr id="5" name="object 5"/>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17</a:t>
            </a:fld>
            <a:endParaRPr dirty="0"/>
          </a:p>
        </p:txBody>
      </p:sp>
    </p:spTree>
    <p:extLst>
      <p:ext uri="{BB962C8B-B14F-4D97-AF65-F5344CB8AC3E}">
        <p14:creationId xmlns:p14="http://schemas.microsoft.com/office/powerpoint/2010/main" val="377739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1</a:t>
            </a:r>
            <a:r>
              <a:rPr sz="1050" dirty="0">
                <a:latin typeface="Arial"/>
                <a:cs typeface="Arial"/>
              </a:rPr>
              <a:t>9</a:t>
            </a:r>
            <a:endParaRPr sz="1050">
              <a:latin typeface="Arial"/>
              <a:cs typeface="Arial"/>
            </a:endParaRPr>
          </a:p>
        </p:txBody>
      </p:sp>
      <p:sp>
        <p:nvSpPr>
          <p:cNvPr id="3" name="object 3"/>
          <p:cNvSpPr txBox="1">
            <a:spLocks noGrp="1"/>
          </p:cNvSpPr>
          <p:nvPr>
            <p:ph type="title"/>
          </p:nvPr>
        </p:nvSpPr>
        <p:spPr>
          <a:xfrm>
            <a:off x="1485900" y="9719"/>
            <a:ext cx="6172200" cy="932467"/>
          </a:xfrm>
          <a:prstGeom prst="rect">
            <a:avLst/>
          </a:prstGeom>
        </p:spPr>
        <p:txBody>
          <a:bodyPr vert="horz" wrap="square" lIns="0" tIns="9049" rIns="0" bIns="0" rtlCol="0" anchor="ctr">
            <a:spAutoFit/>
          </a:bodyPr>
          <a:lstStyle/>
          <a:p>
            <a:pPr marL="9525" marR="3810">
              <a:spcBef>
                <a:spcPts val="71"/>
              </a:spcBef>
            </a:pPr>
            <a:r>
              <a:rPr sz="2000" spc="-4" dirty="0"/>
              <a:t>In </a:t>
            </a:r>
            <a:r>
              <a:rPr sz="2000" dirty="0"/>
              <a:t>2000, </a:t>
            </a:r>
            <a:r>
              <a:rPr sz="2000" spc="-4" dirty="0"/>
              <a:t>per capita use of primary energy in  North America was &gt;11 times as much as </a:t>
            </a:r>
            <a:r>
              <a:rPr sz="2000" dirty="0"/>
              <a:t>used  </a:t>
            </a:r>
            <a:r>
              <a:rPr sz="2000" spc="-4" dirty="0"/>
              <a:t>by average sub-Saharan</a:t>
            </a:r>
            <a:r>
              <a:rPr sz="2000" spc="56" dirty="0"/>
              <a:t> </a:t>
            </a:r>
            <a:r>
              <a:rPr sz="2000" spc="-4" dirty="0"/>
              <a:t>African.</a:t>
            </a:r>
          </a:p>
        </p:txBody>
      </p:sp>
      <p:sp>
        <p:nvSpPr>
          <p:cNvPr id="4" name="object 4"/>
          <p:cNvSpPr/>
          <p:nvPr/>
        </p:nvSpPr>
        <p:spPr>
          <a:xfrm>
            <a:off x="2175272" y="1432322"/>
            <a:ext cx="4764881" cy="2493169"/>
          </a:xfrm>
          <a:prstGeom prst="rect">
            <a:avLst/>
          </a:prstGeom>
          <a:blipFill>
            <a:blip r:embed="rId2" cstate="print"/>
            <a:stretch>
              <a:fillRect/>
            </a:stretch>
          </a:blipFill>
        </p:spPr>
        <p:txBody>
          <a:bodyPr wrap="square" lIns="0" tIns="0" rIns="0" bIns="0" rtlCol="0"/>
          <a:lstStyle/>
          <a:p>
            <a:endParaRPr sz="1350"/>
          </a:p>
        </p:txBody>
      </p:sp>
      <p:sp>
        <p:nvSpPr>
          <p:cNvPr id="5" name="object 5"/>
          <p:cNvSpPr txBox="1"/>
          <p:nvPr/>
        </p:nvSpPr>
        <p:spPr>
          <a:xfrm>
            <a:off x="2479595" y="4029028"/>
            <a:ext cx="3893820" cy="171201"/>
          </a:xfrm>
          <a:prstGeom prst="rect">
            <a:avLst/>
          </a:prstGeom>
        </p:spPr>
        <p:txBody>
          <a:bodyPr vert="horz" wrap="square" lIns="0" tIns="9525" rIns="0" bIns="0" rtlCol="0">
            <a:spAutoFit/>
          </a:bodyPr>
          <a:lstStyle/>
          <a:p>
            <a:pPr marL="9525">
              <a:spcBef>
                <a:spcPts val="75"/>
              </a:spcBef>
            </a:pPr>
            <a:r>
              <a:rPr sz="1050" b="1" spc="-4" dirty="0">
                <a:latin typeface="Arial"/>
                <a:cs typeface="Arial"/>
              </a:rPr>
              <a:t>Chart </a:t>
            </a:r>
            <a:r>
              <a:rPr sz="1050" b="1" dirty="0">
                <a:latin typeface="Arial"/>
                <a:cs typeface="Arial"/>
              </a:rPr>
              <a:t>from </a:t>
            </a:r>
            <a:r>
              <a:rPr sz="1050" b="1" spc="-4" dirty="0">
                <a:latin typeface="Arial"/>
                <a:cs typeface="Arial"/>
              </a:rPr>
              <a:t>World Energy </a:t>
            </a:r>
            <a:r>
              <a:rPr sz="1050" b="1" spc="-8" dirty="0">
                <a:latin typeface="Arial"/>
                <a:cs typeface="Arial"/>
              </a:rPr>
              <a:t>Assessment </a:t>
            </a:r>
            <a:r>
              <a:rPr sz="1050" b="1" dirty="0">
                <a:latin typeface="Arial"/>
                <a:cs typeface="Arial"/>
              </a:rPr>
              <a:t>Overview: </a:t>
            </a:r>
            <a:r>
              <a:rPr sz="1050" b="1" spc="-4" dirty="0">
                <a:latin typeface="Arial"/>
                <a:cs typeface="Arial"/>
              </a:rPr>
              <a:t>2004</a:t>
            </a:r>
            <a:r>
              <a:rPr sz="1050" b="1" spc="-127" dirty="0">
                <a:latin typeface="Arial"/>
                <a:cs typeface="Arial"/>
              </a:rPr>
              <a:t> </a:t>
            </a:r>
            <a:r>
              <a:rPr sz="1050" b="1" spc="-4" dirty="0">
                <a:latin typeface="Arial"/>
                <a:cs typeface="Arial"/>
              </a:rPr>
              <a:t>update</a:t>
            </a:r>
            <a:endParaRPr sz="1050">
              <a:latin typeface="Arial"/>
              <a:cs typeface="Arial"/>
            </a:endParaRPr>
          </a:p>
        </p:txBody>
      </p:sp>
      <p:sp>
        <p:nvSpPr>
          <p:cNvPr id="6" name="object 6"/>
          <p:cNvSpPr txBox="1"/>
          <p:nvPr/>
        </p:nvSpPr>
        <p:spPr>
          <a:xfrm>
            <a:off x="4088647" y="4704102"/>
            <a:ext cx="1995488"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Tree>
    <p:extLst>
      <p:ext uri="{BB962C8B-B14F-4D97-AF65-F5344CB8AC3E}">
        <p14:creationId xmlns:p14="http://schemas.microsoft.com/office/powerpoint/2010/main" val="169503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2</a:t>
            </a:r>
            <a:r>
              <a:rPr sz="1050" dirty="0">
                <a:latin typeface="Arial"/>
                <a:cs typeface="Arial"/>
              </a:rPr>
              <a:t>0</a:t>
            </a:r>
            <a:endParaRPr sz="1050">
              <a:latin typeface="Arial"/>
              <a:cs typeface="Arial"/>
            </a:endParaRPr>
          </a:p>
        </p:txBody>
      </p:sp>
      <p:sp>
        <p:nvSpPr>
          <p:cNvPr id="3" name="object 3"/>
          <p:cNvSpPr txBox="1">
            <a:spLocks noGrp="1"/>
          </p:cNvSpPr>
          <p:nvPr>
            <p:ph type="title"/>
          </p:nvPr>
        </p:nvSpPr>
        <p:spPr>
          <a:xfrm>
            <a:off x="1485900" y="102052"/>
            <a:ext cx="6172200" cy="747801"/>
          </a:xfrm>
          <a:prstGeom prst="rect">
            <a:avLst/>
          </a:prstGeom>
        </p:spPr>
        <p:txBody>
          <a:bodyPr vert="horz" wrap="square" lIns="0" tIns="9049" rIns="0" bIns="0" rtlCol="0" anchor="ctr">
            <a:spAutoFit/>
          </a:bodyPr>
          <a:lstStyle/>
          <a:p>
            <a:pPr marL="9525" marR="3810">
              <a:spcBef>
                <a:spcPts val="71"/>
              </a:spcBef>
            </a:pPr>
            <a:r>
              <a:rPr sz="2400" spc="-4" dirty="0"/>
              <a:t>Since </a:t>
            </a:r>
            <a:r>
              <a:rPr sz="2400" dirty="0"/>
              <a:t>1971, </a:t>
            </a:r>
            <a:r>
              <a:rPr sz="2400" spc="-4" dirty="0"/>
              <a:t>the World </a:t>
            </a:r>
            <a:r>
              <a:rPr sz="2400" dirty="0"/>
              <a:t>total </a:t>
            </a:r>
            <a:r>
              <a:rPr sz="2400" spc="-4" dirty="0"/>
              <a:t>primary energy  consumption has </a:t>
            </a:r>
            <a:r>
              <a:rPr sz="2400" spc="-8" dirty="0"/>
              <a:t>grown</a:t>
            </a:r>
            <a:r>
              <a:rPr sz="2400" spc="64" dirty="0"/>
              <a:t> </a:t>
            </a:r>
            <a:r>
              <a:rPr sz="2400" spc="-4" dirty="0"/>
              <a:t>twice-fold.</a:t>
            </a:r>
          </a:p>
        </p:txBody>
      </p:sp>
      <p:sp>
        <p:nvSpPr>
          <p:cNvPr id="4" name="object 4"/>
          <p:cNvSpPr txBox="1"/>
          <p:nvPr/>
        </p:nvSpPr>
        <p:spPr>
          <a:xfrm>
            <a:off x="1544956" y="3968353"/>
            <a:ext cx="3051809" cy="563616"/>
          </a:xfrm>
          <a:prstGeom prst="rect">
            <a:avLst/>
          </a:prstGeom>
        </p:spPr>
        <p:txBody>
          <a:bodyPr vert="horz" wrap="square" lIns="0" tIns="9525" rIns="0" bIns="0" rtlCol="0">
            <a:spAutoFit/>
          </a:bodyPr>
          <a:lstStyle/>
          <a:p>
            <a:pPr marL="9525" marR="3810">
              <a:spcBef>
                <a:spcPts val="75"/>
              </a:spcBef>
            </a:pPr>
            <a:r>
              <a:rPr b="1" spc="-4" dirty="0">
                <a:latin typeface="Arial"/>
                <a:cs typeface="Arial"/>
              </a:rPr>
              <a:t>Evolution from 1971 </a:t>
            </a:r>
            <a:r>
              <a:rPr b="1" dirty="0">
                <a:latin typeface="Arial"/>
                <a:cs typeface="Arial"/>
              </a:rPr>
              <a:t>to </a:t>
            </a:r>
            <a:r>
              <a:rPr b="1" spc="-8" dirty="0">
                <a:latin typeface="Arial"/>
                <a:cs typeface="Arial"/>
              </a:rPr>
              <a:t>2009  </a:t>
            </a:r>
            <a:r>
              <a:rPr b="1" spc="-4" dirty="0">
                <a:latin typeface="Arial"/>
                <a:cs typeface="Arial"/>
              </a:rPr>
              <a:t>by fuel</a:t>
            </a:r>
            <a:r>
              <a:rPr b="1" spc="-15" dirty="0">
                <a:latin typeface="Arial"/>
                <a:cs typeface="Arial"/>
              </a:rPr>
              <a:t> </a:t>
            </a:r>
            <a:r>
              <a:rPr b="1" spc="-4" dirty="0">
                <a:latin typeface="Arial"/>
                <a:cs typeface="Arial"/>
              </a:rPr>
              <a:t>(Mtoe)</a:t>
            </a:r>
            <a:endParaRPr>
              <a:latin typeface="Arial"/>
              <a:cs typeface="Arial"/>
            </a:endParaRPr>
          </a:p>
        </p:txBody>
      </p:sp>
      <p:sp>
        <p:nvSpPr>
          <p:cNvPr id="5" name="object 5"/>
          <p:cNvSpPr txBox="1"/>
          <p:nvPr/>
        </p:nvSpPr>
        <p:spPr>
          <a:xfrm>
            <a:off x="4847749" y="3969496"/>
            <a:ext cx="2768441" cy="332783"/>
          </a:xfrm>
          <a:prstGeom prst="rect">
            <a:avLst/>
          </a:prstGeom>
        </p:spPr>
        <p:txBody>
          <a:bodyPr vert="horz" wrap="square" lIns="0" tIns="9525" rIns="0" bIns="0" rtlCol="0">
            <a:spAutoFit/>
          </a:bodyPr>
          <a:lstStyle/>
          <a:p>
            <a:pPr marL="9525" marR="3810">
              <a:spcBef>
                <a:spcPts val="75"/>
              </a:spcBef>
            </a:pPr>
            <a:r>
              <a:rPr sz="1050" b="1" spc="-4" dirty="0">
                <a:latin typeface="Arial"/>
                <a:cs typeface="Arial"/>
              </a:rPr>
              <a:t>Chart </a:t>
            </a:r>
            <a:r>
              <a:rPr sz="1050" b="1" dirty="0">
                <a:latin typeface="Arial"/>
                <a:cs typeface="Arial"/>
              </a:rPr>
              <a:t>from </a:t>
            </a:r>
            <a:r>
              <a:rPr sz="1050" b="1" spc="-4" dirty="0">
                <a:latin typeface="Arial"/>
                <a:cs typeface="Arial"/>
              </a:rPr>
              <a:t>the International Energy</a:t>
            </a:r>
            <a:r>
              <a:rPr sz="1050" b="1" spc="-116" dirty="0">
                <a:latin typeface="Arial"/>
                <a:cs typeface="Arial"/>
              </a:rPr>
              <a:t> </a:t>
            </a:r>
            <a:r>
              <a:rPr sz="1050" b="1" spc="-8" dirty="0">
                <a:latin typeface="Arial"/>
                <a:cs typeface="Arial"/>
              </a:rPr>
              <a:t>Agency  (IEA) </a:t>
            </a:r>
            <a:r>
              <a:rPr sz="1050" b="1" spc="-4" dirty="0">
                <a:latin typeface="Arial"/>
                <a:cs typeface="Arial"/>
              </a:rPr>
              <a:t>Key World Energy </a:t>
            </a:r>
            <a:r>
              <a:rPr sz="1050" b="1" dirty="0">
                <a:latin typeface="Arial"/>
                <a:cs typeface="Arial"/>
              </a:rPr>
              <a:t>Statistics</a:t>
            </a:r>
            <a:r>
              <a:rPr sz="1050" b="1" spc="-64" dirty="0">
                <a:latin typeface="Arial"/>
                <a:cs typeface="Arial"/>
              </a:rPr>
              <a:t> </a:t>
            </a:r>
            <a:r>
              <a:rPr sz="1050" b="1" spc="-15" dirty="0">
                <a:latin typeface="Arial"/>
                <a:cs typeface="Arial"/>
              </a:rPr>
              <a:t>2011.</a:t>
            </a:r>
            <a:endParaRPr sz="1050">
              <a:latin typeface="Arial"/>
              <a:cs typeface="Arial"/>
            </a:endParaRPr>
          </a:p>
        </p:txBody>
      </p:sp>
      <p:sp>
        <p:nvSpPr>
          <p:cNvPr id="6" name="object 6"/>
          <p:cNvSpPr/>
          <p:nvPr/>
        </p:nvSpPr>
        <p:spPr>
          <a:xfrm>
            <a:off x="2098472" y="1298381"/>
            <a:ext cx="5003019" cy="2496731"/>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60665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1653648"/>
            <a:ext cx="6624736" cy="1077218"/>
          </a:xfrm>
          <a:prstGeom prst="rect">
            <a:avLst/>
          </a:prstGeom>
          <a:noFill/>
        </p:spPr>
        <p:txBody>
          <a:bodyPr wrap="square" rtlCol="0">
            <a:spAutoFit/>
          </a:bodyPr>
          <a:lstStyle/>
          <a:p>
            <a:r>
              <a:rPr lang="en-US" sz="3200" b="1" dirty="0"/>
              <a:t>Globalization and Development of the Modern World</a:t>
            </a:r>
            <a:endParaRPr lang="ru-RU" sz="3200" b="1" dirty="0">
              <a:latin typeface="Arial" panose="020B0604020202020204" pitchFamily="34" charset="0"/>
            </a:endParaRPr>
          </a:p>
        </p:txBody>
      </p:sp>
      <p:sp>
        <p:nvSpPr>
          <p:cNvPr id="6" name="TextBox 5"/>
          <p:cNvSpPr txBox="1"/>
          <p:nvPr/>
        </p:nvSpPr>
        <p:spPr>
          <a:xfrm>
            <a:off x="2051720" y="2767404"/>
            <a:ext cx="6264696" cy="1077218"/>
          </a:xfrm>
          <a:prstGeom prst="rect">
            <a:avLst/>
          </a:prstGeom>
          <a:noFill/>
        </p:spPr>
        <p:txBody>
          <a:bodyPr wrap="square" rtlCol="0">
            <a:spAutoFit/>
          </a:bodyPr>
          <a:lstStyle/>
          <a:p>
            <a:r>
              <a:rPr lang="en-US" sz="3200" b="1" dirty="0" smtClean="0">
                <a:solidFill>
                  <a:srgbClr val="0070C0"/>
                </a:solidFill>
                <a:latin typeface="Arial" panose="020B0604020202020204" pitchFamily="34" charset="0"/>
              </a:rPr>
              <a:t>Lecture</a:t>
            </a:r>
            <a:r>
              <a:rPr lang="ru-RU" sz="3200" b="1" dirty="0" smtClean="0">
                <a:solidFill>
                  <a:srgbClr val="0070C0"/>
                </a:solidFill>
                <a:latin typeface="Arial" panose="020B0604020202020204" pitchFamily="34" charset="0"/>
              </a:rPr>
              <a:t> </a:t>
            </a:r>
            <a:r>
              <a:rPr lang="en-US" sz="3200" b="1" dirty="0">
                <a:solidFill>
                  <a:srgbClr val="0070C0"/>
                </a:solidFill>
                <a:latin typeface="Arial" panose="020B0604020202020204" pitchFamily="34" charset="0"/>
              </a:rPr>
              <a:t>7</a:t>
            </a:r>
            <a:endParaRPr lang="ru-RU" sz="3200" b="1" dirty="0">
              <a:solidFill>
                <a:srgbClr val="0070C0"/>
              </a:solidFill>
              <a:latin typeface="Arial" panose="020B0604020202020204" pitchFamily="34" charset="0"/>
            </a:endParaRPr>
          </a:p>
          <a:p>
            <a:r>
              <a:rPr lang="kk-KZ" sz="3200" dirty="0">
                <a:latin typeface="Arial" panose="020B0604020202020204" pitchFamily="34" charset="0"/>
                <a:cs typeface="Arial" panose="020B0604020202020204" pitchFamily="34" charset="0"/>
              </a:rPr>
              <a:t>Access</a:t>
            </a:r>
            <a:r>
              <a:rPr lang="kk-KZ" sz="3200" dirty="0"/>
              <a:t> to Energy</a:t>
            </a:r>
            <a:r>
              <a:rPr lang="en-US" sz="3200" dirty="0"/>
              <a:t> and raw materials</a:t>
            </a:r>
            <a:endParaRPr lang="ru-RU" sz="32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2683"/>
            <a:ext cx="1214607" cy="1098947"/>
          </a:xfrm>
          <a:prstGeom prst="rect">
            <a:avLst/>
          </a:prstGeom>
        </p:spPr>
      </p:pic>
    </p:spTree>
    <p:extLst>
      <p:ext uri="{BB962C8B-B14F-4D97-AF65-F5344CB8AC3E}">
        <p14:creationId xmlns:p14="http://schemas.microsoft.com/office/powerpoint/2010/main" val="3648340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2</a:t>
            </a:r>
            <a:r>
              <a:rPr sz="1050" dirty="0">
                <a:latin typeface="Arial"/>
                <a:cs typeface="Arial"/>
              </a:rPr>
              <a:t>1</a:t>
            </a:r>
            <a:endParaRPr sz="1050">
              <a:latin typeface="Arial"/>
              <a:cs typeface="Arial"/>
            </a:endParaRPr>
          </a:p>
        </p:txBody>
      </p:sp>
      <p:sp>
        <p:nvSpPr>
          <p:cNvPr id="3" name="object 3"/>
          <p:cNvSpPr txBox="1">
            <a:spLocks noGrp="1"/>
          </p:cNvSpPr>
          <p:nvPr>
            <p:ph type="title"/>
          </p:nvPr>
        </p:nvSpPr>
        <p:spPr>
          <a:xfrm>
            <a:off x="1485900" y="102052"/>
            <a:ext cx="6172200" cy="747801"/>
          </a:xfrm>
          <a:prstGeom prst="rect">
            <a:avLst/>
          </a:prstGeom>
        </p:spPr>
        <p:txBody>
          <a:bodyPr vert="horz" wrap="square" lIns="0" tIns="9049" rIns="0" bIns="0" rtlCol="0" anchor="ctr">
            <a:spAutoFit/>
          </a:bodyPr>
          <a:lstStyle/>
          <a:p>
            <a:pPr marL="9525" marR="3810">
              <a:spcBef>
                <a:spcPts val="71"/>
              </a:spcBef>
            </a:pPr>
            <a:r>
              <a:rPr sz="2400" spc="-4" dirty="0"/>
              <a:t>Technical conversion of energy has different  conversion</a:t>
            </a:r>
            <a:r>
              <a:rPr sz="2400" spc="11" dirty="0"/>
              <a:t> </a:t>
            </a:r>
            <a:r>
              <a:rPr sz="2400" dirty="0"/>
              <a:t>stages.</a:t>
            </a:r>
          </a:p>
        </p:txBody>
      </p:sp>
      <p:sp>
        <p:nvSpPr>
          <p:cNvPr id="4" name="object 4"/>
          <p:cNvSpPr txBox="1"/>
          <p:nvPr/>
        </p:nvSpPr>
        <p:spPr>
          <a:xfrm>
            <a:off x="2473642" y="1219200"/>
            <a:ext cx="4997291" cy="2514278"/>
          </a:xfrm>
          <a:prstGeom prst="rect">
            <a:avLst/>
          </a:prstGeom>
        </p:spPr>
        <p:txBody>
          <a:bodyPr vert="horz" wrap="square" lIns="0" tIns="9525" rIns="0" bIns="0" rtlCol="0">
            <a:spAutoFit/>
          </a:bodyPr>
          <a:lstStyle/>
          <a:p>
            <a:pPr marL="9525">
              <a:spcBef>
                <a:spcPts val="75"/>
              </a:spcBef>
            </a:pPr>
            <a:r>
              <a:rPr b="1" spc="-4" dirty="0">
                <a:latin typeface="Arial"/>
                <a:cs typeface="Arial"/>
              </a:rPr>
              <a:t>Primary Energy</a:t>
            </a:r>
            <a:endParaRPr>
              <a:latin typeface="Arial"/>
              <a:cs typeface="Arial"/>
            </a:endParaRPr>
          </a:p>
          <a:p>
            <a:pPr marL="9525">
              <a:spcBef>
                <a:spcPts val="8"/>
              </a:spcBef>
            </a:pPr>
            <a:r>
              <a:rPr sz="1350" b="1" spc="-4" dirty="0">
                <a:latin typeface="Arial"/>
                <a:cs typeface="Arial"/>
              </a:rPr>
              <a:t>Original </a:t>
            </a:r>
            <a:r>
              <a:rPr sz="1350" b="1" spc="-19" dirty="0">
                <a:latin typeface="Arial"/>
                <a:cs typeface="Arial"/>
              </a:rPr>
              <a:t>energy, </a:t>
            </a:r>
            <a:r>
              <a:rPr sz="1350" b="1" dirty="0">
                <a:latin typeface="Arial"/>
                <a:cs typeface="Arial"/>
              </a:rPr>
              <a:t>not </a:t>
            </a:r>
            <a:r>
              <a:rPr sz="1350" b="1" spc="-11" dirty="0">
                <a:latin typeface="Arial"/>
                <a:cs typeface="Arial"/>
              </a:rPr>
              <a:t>yet</a:t>
            </a:r>
            <a:r>
              <a:rPr sz="1350" b="1" spc="26" dirty="0">
                <a:latin typeface="Arial"/>
                <a:cs typeface="Arial"/>
              </a:rPr>
              <a:t> </a:t>
            </a:r>
            <a:r>
              <a:rPr sz="1350" b="1" spc="-8" dirty="0">
                <a:latin typeface="Arial"/>
                <a:cs typeface="Arial"/>
              </a:rPr>
              <a:t>processed</a:t>
            </a:r>
            <a:endParaRPr sz="1350">
              <a:latin typeface="Arial"/>
              <a:cs typeface="Arial"/>
            </a:endParaRPr>
          </a:p>
          <a:p>
            <a:pPr marL="9525"/>
            <a:r>
              <a:rPr sz="1350" b="1" spc="-4" dirty="0">
                <a:latin typeface="Arial"/>
                <a:cs typeface="Arial"/>
              </a:rPr>
              <a:t>E.g. crude </a:t>
            </a:r>
            <a:r>
              <a:rPr sz="1350" b="1" dirty="0">
                <a:latin typeface="Arial"/>
                <a:cs typeface="Arial"/>
              </a:rPr>
              <a:t>oil, </a:t>
            </a:r>
            <a:r>
              <a:rPr sz="1350" b="1" spc="-4" dirty="0">
                <a:latin typeface="Arial"/>
                <a:cs typeface="Arial"/>
              </a:rPr>
              <a:t>coal, uranium, solar radiation,</a:t>
            </a:r>
            <a:r>
              <a:rPr sz="1350" b="1" spc="-15" dirty="0">
                <a:latin typeface="Arial"/>
                <a:cs typeface="Arial"/>
              </a:rPr>
              <a:t> </a:t>
            </a:r>
            <a:r>
              <a:rPr sz="1350" b="1" spc="4" dirty="0">
                <a:latin typeface="Arial"/>
                <a:cs typeface="Arial"/>
              </a:rPr>
              <a:t>wind</a:t>
            </a:r>
            <a:endParaRPr sz="1350">
              <a:latin typeface="Arial"/>
              <a:cs typeface="Arial"/>
            </a:endParaRPr>
          </a:p>
          <a:p>
            <a:pPr>
              <a:spcBef>
                <a:spcPts val="15"/>
              </a:spcBef>
            </a:pPr>
            <a:endParaRPr sz="1388">
              <a:latin typeface="Arial"/>
              <a:cs typeface="Arial"/>
            </a:endParaRPr>
          </a:p>
          <a:p>
            <a:pPr marL="9525"/>
            <a:r>
              <a:rPr b="1" spc="-4" dirty="0">
                <a:latin typeface="Arial"/>
                <a:cs typeface="Arial"/>
              </a:rPr>
              <a:t>Final</a:t>
            </a:r>
            <a:r>
              <a:rPr b="1" spc="-15" dirty="0">
                <a:latin typeface="Arial"/>
                <a:cs typeface="Arial"/>
              </a:rPr>
              <a:t> </a:t>
            </a:r>
            <a:r>
              <a:rPr b="1" spc="-4" dirty="0">
                <a:latin typeface="Arial"/>
                <a:cs typeface="Arial"/>
              </a:rPr>
              <a:t>Energy</a:t>
            </a:r>
            <a:endParaRPr>
              <a:latin typeface="Arial"/>
              <a:cs typeface="Arial"/>
            </a:endParaRPr>
          </a:p>
          <a:p>
            <a:pPr marL="9525">
              <a:spcBef>
                <a:spcPts val="11"/>
              </a:spcBef>
            </a:pPr>
            <a:r>
              <a:rPr sz="1350" b="1" spc="-4" dirty="0">
                <a:latin typeface="Arial"/>
                <a:cs typeface="Arial"/>
              </a:rPr>
              <a:t>Energy </a:t>
            </a:r>
            <a:r>
              <a:rPr sz="1350" b="1" dirty="0">
                <a:latin typeface="Arial"/>
                <a:cs typeface="Arial"/>
              </a:rPr>
              <a:t>in the </a:t>
            </a:r>
            <a:r>
              <a:rPr sz="1350" b="1" spc="-4" dirty="0">
                <a:latin typeface="Arial"/>
                <a:cs typeface="Arial"/>
              </a:rPr>
              <a:t>form that </a:t>
            </a:r>
            <a:r>
              <a:rPr sz="1350" b="1" spc="-8" dirty="0">
                <a:latin typeface="Arial"/>
                <a:cs typeface="Arial"/>
              </a:rPr>
              <a:t>reaches </a:t>
            </a:r>
            <a:r>
              <a:rPr sz="1350" b="1" dirty="0">
                <a:latin typeface="Arial"/>
                <a:cs typeface="Arial"/>
              </a:rPr>
              <a:t>the </a:t>
            </a:r>
            <a:r>
              <a:rPr sz="1350" b="1" spc="-4" dirty="0">
                <a:latin typeface="Arial"/>
                <a:cs typeface="Arial"/>
              </a:rPr>
              <a:t>end </a:t>
            </a:r>
            <a:r>
              <a:rPr sz="1350" b="1" spc="-8" dirty="0">
                <a:latin typeface="Arial"/>
                <a:cs typeface="Arial"/>
              </a:rPr>
              <a:t>used</a:t>
            </a:r>
            <a:endParaRPr sz="1350">
              <a:latin typeface="Arial"/>
              <a:cs typeface="Arial"/>
            </a:endParaRPr>
          </a:p>
          <a:p>
            <a:pPr marL="9525"/>
            <a:r>
              <a:rPr sz="1350" b="1" spc="-4" dirty="0">
                <a:latin typeface="Arial"/>
                <a:cs typeface="Arial"/>
              </a:rPr>
              <a:t>E.g. gas, fuel </a:t>
            </a:r>
            <a:r>
              <a:rPr sz="1350" b="1" dirty="0">
                <a:latin typeface="Arial"/>
                <a:cs typeface="Arial"/>
              </a:rPr>
              <a:t>oil, </a:t>
            </a:r>
            <a:r>
              <a:rPr sz="1350" b="1" spc="-4" dirty="0">
                <a:latin typeface="Arial"/>
                <a:cs typeface="Arial"/>
              </a:rPr>
              <a:t>petrol, </a:t>
            </a:r>
            <a:r>
              <a:rPr sz="1350" b="1" spc="-15" dirty="0">
                <a:latin typeface="Arial"/>
                <a:cs typeface="Arial"/>
              </a:rPr>
              <a:t>electricity, </a:t>
            </a:r>
            <a:r>
              <a:rPr sz="1350" b="1" dirty="0">
                <a:latin typeface="Arial"/>
                <a:cs typeface="Arial"/>
              </a:rPr>
              <a:t>hot water or</a:t>
            </a:r>
            <a:r>
              <a:rPr sz="1350" b="1" spc="-15" dirty="0">
                <a:latin typeface="Arial"/>
                <a:cs typeface="Arial"/>
              </a:rPr>
              <a:t> </a:t>
            </a:r>
            <a:r>
              <a:rPr sz="1350" b="1" spc="-8" dirty="0">
                <a:latin typeface="Arial"/>
                <a:cs typeface="Arial"/>
              </a:rPr>
              <a:t>steam</a:t>
            </a:r>
            <a:endParaRPr sz="1350">
              <a:latin typeface="Arial"/>
              <a:cs typeface="Arial"/>
            </a:endParaRPr>
          </a:p>
          <a:p>
            <a:pPr>
              <a:spcBef>
                <a:spcPts val="15"/>
              </a:spcBef>
            </a:pPr>
            <a:endParaRPr sz="1388">
              <a:latin typeface="Arial"/>
              <a:cs typeface="Arial"/>
            </a:endParaRPr>
          </a:p>
          <a:p>
            <a:pPr marL="9525"/>
            <a:r>
              <a:rPr b="1" spc="-4" dirty="0">
                <a:latin typeface="Arial"/>
                <a:cs typeface="Arial"/>
              </a:rPr>
              <a:t>Effective/Useful</a:t>
            </a:r>
            <a:r>
              <a:rPr b="1" spc="-8" dirty="0">
                <a:latin typeface="Arial"/>
                <a:cs typeface="Arial"/>
              </a:rPr>
              <a:t> </a:t>
            </a:r>
            <a:r>
              <a:rPr b="1" spc="-4" dirty="0">
                <a:latin typeface="Arial"/>
                <a:cs typeface="Arial"/>
              </a:rPr>
              <a:t>Energy</a:t>
            </a:r>
            <a:endParaRPr>
              <a:latin typeface="Arial"/>
              <a:cs typeface="Arial"/>
            </a:endParaRPr>
          </a:p>
          <a:p>
            <a:pPr marL="9525">
              <a:spcBef>
                <a:spcPts val="8"/>
              </a:spcBef>
            </a:pPr>
            <a:r>
              <a:rPr sz="1350" b="1" spc="-4" dirty="0">
                <a:latin typeface="Arial"/>
                <a:cs typeface="Arial"/>
              </a:rPr>
              <a:t>Energy </a:t>
            </a:r>
            <a:r>
              <a:rPr sz="1350" b="1" dirty="0">
                <a:latin typeface="Arial"/>
                <a:cs typeface="Arial"/>
              </a:rPr>
              <a:t>in the </a:t>
            </a:r>
            <a:r>
              <a:rPr sz="1350" b="1" spc="-4" dirty="0">
                <a:latin typeface="Arial"/>
                <a:cs typeface="Arial"/>
              </a:rPr>
              <a:t>form used </a:t>
            </a:r>
            <a:r>
              <a:rPr sz="1350" b="1" dirty="0">
                <a:latin typeface="Arial"/>
                <a:cs typeface="Arial"/>
              </a:rPr>
              <a:t>by the </a:t>
            </a:r>
            <a:r>
              <a:rPr sz="1350" b="1" spc="-4" dirty="0">
                <a:latin typeface="Arial"/>
                <a:cs typeface="Arial"/>
              </a:rPr>
              <a:t>end</a:t>
            </a:r>
            <a:r>
              <a:rPr sz="1350" b="1" spc="-26" dirty="0">
                <a:latin typeface="Arial"/>
                <a:cs typeface="Arial"/>
              </a:rPr>
              <a:t> </a:t>
            </a:r>
            <a:r>
              <a:rPr sz="1350" b="1" spc="-4" dirty="0">
                <a:latin typeface="Arial"/>
                <a:cs typeface="Arial"/>
              </a:rPr>
              <a:t>user</a:t>
            </a:r>
            <a:endParaRPr sz="1350">
              <a:latin typeface="Arial"/>
              <a:cs typeface="Arial"/>
            </a:endParaRPr>
          </a:p>
          <a:p>
            <a:pPr marL="9525"/>
            <a:r>
              <a:rPr sz="1350" b="1" spc="-4" dirty="0">
                <a:latin typeface="Arial"/>
                <a:cs typeface="Arial"/>
              </a:rPr>
              <a:t>E.g. </a:t>
            </a:r>
            <a:r>
              <a:rPr sz="1350" b="1" dirty="0">
                <a:latin typeface="Arial"/>
                <a:cs typeface="Arial"/>
              </a:rPr>
              <a:t>light, </a:t>
            </a:r>
            <a:r>
              <a:rPr sz="1350" b="1" spc="-4" dirty="0">
                <a:latin typeface="Arial"/>
                <a:cs typeface="Arial"/>
              </a:rPr>
              <a:t>radiator heat, </a:t>
            </a:r>
            <a:r>
              <a:rPr sz="1350" b="1" spc="-8" dirty="0">
                <a:latin typeface="Arial"/>
                <a:cs typeface="Arial"/>
              </a:rPr>
              <a:t>driving </a:t>
            </a:r>
            <a:r>
              <a:rPr sz="1350" b="1" spc="-4" dirty="0">
                <a:latin typeface="Arial"/>
                <a:cs typeface="Arial"/>
              </a:rPr>
              <a:t>force </a:t>
            </a:r>
            <a:r>
              <a:rPr sz="1350" b="1" dirty="0">
                <a:latin typeface="Arial"/>
                <a:cs typeface="Arial"/>
              </a:rPr>
              <a:t>of </a:t>
            </a:r>
            <a:r>
              <a:rPr sz="1350" b="1" spc="-4" dirty="0">
                <a:latin typeface="Arial"/>
                <a:cs typeface="Arial"/>
              </a:rPr>
              <a:t>machines </a:t>
            </a:r>
            <a:r>
              <a:rPr sz="1350" b="1" dirty="0">
                <a:latin typeface="Arial"/>
                <a:cs typeface="Arial"/>
              </a:rPr>
              <a:t>or</a:t>
            </a:r>
            <a:r>
              <a:rPr sz="1350" b="1" spc="34" dirty="0">
                <a:latin typeface="Arial"/>
                <a:cs typeface="Arial"/>
              </a:rPr>
              <a:t> </a:t>
            </a:r>
            <a:r>
              <a:rPr sz="1350" b="1" spc="-8" dirty="0">
                <a:latin typeface="Arial"/>
                <a:cs typeface="Arial"/>
              </a:rPr>
              <a:t>vehicles</a:t>
            </a:r>
            <a:endParaRPr sz="1350">
              <a:latin typeface="Arial"/>
              <a:cs typeface="Arial"/>
            </a:endParaRPr>
          </a:p>
        </p:txBody>
      </p:sp>
      <p:grpSp>
        <p:nvGrpSpPr>
          <p:cNvPr id="5" name="object 5"/>
          <p:cNvGrpSpPr/>
          <p:nvPr/>
        </p:nvGrpSpPr>
        <p:grpSpPr>
          <a:xfrm>
            <a:off x="1653778" y="1310878"/>
            <a:ext cx="635794" cy="2407444"/>
            <a:chOff x="681037" y="1747837"/>
            <a:chExt cx="847725" cy="3209925"/>
          </a:xfrm>
        </p:grpSpPr>
        <p:sp>
          <p:nvSpPr>
            <p:cNvPr id="6" name="object 6"/>
            <p:cNvSpPr/>
            <p:nvPr/>
          </p:nvSpPr>
          <p:spPr>
            <a:xfrm>
              <a:off x="685800" y="1752600"/>
              <a:ext cx="838200" cy="3200400"/>
            </a:xfrm>
            <a:custGeom>
              <a:avLst/>
              <a:gdLst/>
              <a:ahLst/>
              <a:cxnLst/>
              <a:rect l="l" t="t" r="r" b="b"/>
              <a:pathLst>
                <a:path w="838200" h="3200400">
                  <a:moveTo>
                    <a:pt x="628650" y="0"/>
                  </a:moveTo>
                  <a:lnTo>
                    <a:pt x="209550" y="0"/>
                  </a:lnTo>
                  <a:lnTo>
                    <a:pt x="209550" y="2400300"/>
                  </a:lnTo>
                  <a:lnTo>
                    <a:pt x="0" y="2400300"/>
                  </a:lnTo>
                  <a:lnTo>
                    <a:pt x="419100" y="3200400"/>
                  </a:lnTo>
                  <a:lnTo>
                    <a:pt x="838200" y="2400300"/>
                  </a:lnTo>
                  <a:lnTo>
                    <a:pt x="628650" y="2400300"/>
                  </a:lnTo>
                  <a:lnTo>
                    <a:pt x="628650" y="0"/>
                  </a:lnTo>
                  <a:close/>
                </a:path>
              </a:pathLst>
            </a:custGeom>
            <a:solidFill>
              <a:srgbClr val="818181"/>
            </a:solidFill>
          </p:spPr>
          <p:txBody>
            <a:bodyPr wrap="square" lIns="0" tIns="0" rIns="0" bIns="0" rtlCol="0"/>
            <a:lstStyle/>
            <a:p>
              <a:endParaRPr sz="1350"/>
            </a:p>
          </p:txBody>
        </p:sp>
        <p:sp>
          <p:nvSpPr>
            <p:cNvPr id="7" name="object 7"/>
            <p:cNvSpPr/>
            <p:nvPr/>
          </p:nvSpPr>
          <p:spPr>
            <a:xfrm>
              <a:off x="685800" y="1752600"/>
              <a:ext cx="838200" cy="3200400"/>
            </a:xfrm>
            <a:custGeom>
              <a:avLst/>
              <a:gdLst/>
              <a:ahLst/>
              <a:cxnLst/>
              <a:rect l="l" t="t" r="r" b="b"/>
              <a:pathLst>
                <a:path w="838200" h="3200400">
                  <a:moveTo>
                    <a:pt x="0" y="2400300"/>
                  </a:moveTo>
                  <a:lnTo>
                    <a:pt x="209550" y="2400300"/>
                  </a:lnTo>
                  <a:lnTo>
                    <a:pt x="209550" y="0"/>
                  </a:lnTo>
                  <a:lnTo>
                    <a:pt x="628650" y="0"/>
                  </a:lnTo>
                  <a:lnTo>
                    <a:pt x="628650" y="2400300"/>
                  </a:lnTo>
                  <a:lnTo>
                    <a:pt x="838200" y="2400300"/>
                  </a:lnTo>
                  <a:lnTo>
                    <a:pt x="419100" y="3200400"/>
                  </a:lnTo>
                  <a:lnTo>
                    <a:pt x="0" y="2400300"/>
                  </a:lnTo>
                  <a:close/>
                </a:path>
              </a:pathLst>
            </a:custGeom>
            <a:ln w="9525">
              <a:solidFill>
                <a:srgbClr val="000000"/>
              </a:solidFill>
            </a:ln>
          </p:spPr>
          <p:txBody>
            <a:bodyPr wrap="square" lIns="0" tIns="0" rIns="0" bIns="0" rtlCol="0"/>
            <a:lstStyle/>
            <a:p>
              <a:endParaRPr sz="1350"/>
            </a:p>
          </p:txBody>
        </p:sp>
      </p:grpSp>
      <p:sp>
        <p:nvSpPr>
          <p:cNvPr id="8" name="object 8"/>
          <p:cNvSpPr txBox="1"/>
          <p:nvPr/>
        </p:nvSpPr>
        <p:spPr>
          <a:xfrm>
            <a:off x="4088625" y="4704112"/>
            <a:ext cx="1995488"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Tree>
    <p:extLst>
      <p:ext uri="{BB962C8B-B14F-4D97-AF65-F5344CB8AC3E}">
        <p14:creationId xmlns:p14="http://schemas.microsoft.com/office/powerpoint/2010/main" val="266893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4956" y="298180"/>
            <a:ext cx="4976336" cy="655468"/>
          </a:xfrm>
          <a:prstGeom prst="rect">
            <a:avLst/>
          </a:prstGeom>
        </p:spPr>
        <p:txBody>
          <a:bodyPr vert="horz" wrap="square" lIns="0" tIns="9049" rIns="0" bIns="0" rtlCol="0">
            <a:spAutoFit/>
          </a:bodyPr>
          <a:lstStyle/>
          <a:p>
            <a:pPr marL="9525" marR="3810">
              <a:spcBef>
                <a:spcPts val="71"/>
              </a:spcBef>
            </a:pPr>
            <a:r>
              <a:rPr sz="2100" b="1" spc="-8" dirty="0">
                <a:latin typeface="Arial"/>
                <a:cs typeface="Arial"/>
              </a:rPr>
              <a:t>The </a:t>
            </a:r>
            <a:r>
              <a:rPr sz="2100" b="1" spc="-4" dirty="0">
                <a:latin typeface="Arial"/>
                <a:cs typeface="Arial"/>
              </a:rPr>
              <a:t>quality of the energy conversion is  described by the</a:t>
            </a:r>
            <a:r>
              <a:rPr sz="2100" b="1" spc="34" dirty="0">
                <a:latin typeface="Arial"/>
                <a:cs typeface="Arial"/>
              </a:rPr>
              <a:t> </a:t>
            </a:r>
            <a:r>
              <a:rPr sz="2100" b="1" spc="-4" dirty="0">
                <a:latin typeface="Arial"/>
                <a:cs typeface="Arial"/>
              </a:rPr>
              <a:t>efficiency.</a:t>
            </a:r>
            <a:endParaRPr sz="2100">
              <a:latin typeface="Arial"/>
              <a:cs typeface="Arial"/>
            </a:endParaRPr>
          </a:p>
        </p:txBody>
      </p:sp>
      <p:sp>
        <p:nvSpPr>
          <p:cNvPr id="3" name="object 3"/>
          <p:cNvSpPr/>
          <p:nvPr/>
        </p:nvSpPr>
        <p:spPr>
          <a:xfrm>
            <a:off x="4625062" y="1731312"/>
            <a:ext cx="2136934" cy="0"/>
          </a:xfrm>
          <a:custGeom>
            <a:avLst/>
            <a:gdLst/>
            <a:ahLst/>
            <a:cxnLst/>
            <a:rect l="l" t="t" r="r" b="b"/>
            <a:pathLst>
              <a:path w="2849245">
                <a:moveTo>
                  <a:pt x="0" y="0"/>
                </a:moveTo>
                <a:lnTo>
                  <a:pt x="2848749" y="0"/>
                </a:lnTo>
              </a:path>
            </a:pathLst>
          </a:custGeom>
          <a:ln w="17270">
            <a:solidFill>
              <a:srgbClr val="000000"/>
            </a:solidFill>
          </a:ln>
        </p:spPr>
        <p:txBody>
          <a:bodyPr wrap="square" lIns="0" tIns="0" rIns="0" bIns="0" rtlCol="0"/>
          <a:lstStyle/>
          <a:p>
            <a:endParaRPr sz="1350"/>
          </a:p>
        </p:txBody>
      </p:sp>
      <p:sp>
        <p:nvSpPr>
          <p:cNvPr id="4" name="object 4"/>
          <p:cNvSpPr txBox="1"/>
          <p:nvPr/>
        </p:nvSpPr>
        <p:spPr>
          <a:xfrm>
            <a:off x="4648550" y="1731497"/>
            <a:ext cx="2104073" cy="385748"/>
          </a:xfrm>
          <a:prstGeom prst="rect">
            <a:avLst/>
          </a:prstGeom>
        </p:spPr>
        <p:txBody>
          <a:bodyPr vert="horz" wrap="square" lIns="0" tIns="10478" rIns="0" bIns="0" rtlCol="0">
            <a:spAutoFit/>
          </a:bodyPr>
          <a:lstStyle/>
          <a:p>
            <a:pPr>
              <a:spcBef>
                <a:spcPts val="83"/>
              </a:spcBef>
            </a:pPr>
            <a:r>
              <a:rPr sz="2438" spc="4" dirty="0">
                <a:latin typeface="Times New Roman"/>
                <a:cs typeface="Times New Roman"/>
              </a:rPr>
              <a:t>expended</a:t>
            </a:r>
            <a:r>
              <a:rPr sz="2438" spc="-221" dirty="0">
                <a:latin typeface="Times New Roman"/>
                <a:cs typeface="Times New Roman"/>
              </a:rPr>
              <a:t> </a:t>
            </a:r>
            <a:r>
              <a:rPr sz="2438" spc="4" dirty="0">
                <a:latin typeface="Times New Roman"/>
                <a:cs typeface="Times New Roman"/>
              </a:rPr>
              <a:t>energy</a:t>
            </a:r>
            <a:endParaRPr sz="2438">
              <a:latin typeface="Times New Roman"/>
              <a:cs typeface="Times New Roman"/>
            </a:endParaRPr>
          </a:p>
        </p:txBody>
      </p:sp>
      <p:sp>
        <p:nvSpPr>
          <p:cNvPr id="5" name="object 5"/>
          <p:cNvSpPr txBox="1">
            <a:spLocks noGrp="1"/>
          </p:cNvSpPr>
          <p:nvPr>
            <p:ph type="title"/>
          </p:nvPr>
        </p:nvSpPr>
        <p:spPr>
          <a:xfrm>
            <a:off x="2511567" y="1278693"/>
            <a:ext cx="4267200" cy="406843"/>
          </a:xfrm>
          <a:prstGeom prst="rect">
            <a:avLst/>
          </a:prstGeom>
        </p:spPr>
        <p:txBody>
          <a:bodyPr vert="horz" wrap="square" lIns="0" tIns="8573" rIns="0" bIns="0" rtlCol="0" anchor="ctr">
            <a:spAutoFit/>
          </a:bodyPr>
          <a:lstStyle/>
          <a:p>
            <a:pPr marL="19050">
              <a:spcBef>
                <a:spcPts val="68"/>
              </a:spcBef>
            </a:pPr>
            <a:r>
              <a:rPr sz="3656" spc="5" baseline="-35042" dirty="0">
                <a:latin typeface="Times New Roman"/>
                <a:cs typeface="Times New Roman"/>
              </a:rPr>
              <a:t>Efficiency </a:t>
            </a:r>
            <a:r>
              <a:rPr sz="3656" spc="5" baseline="-35042" dirty="0">
                <a:latin typeface="Symbol"/>
                <a:cs typeface="Symbol"/>
              </a:rPr>
              <a:t></a:t>
            </a:r>
            <a:r>
              <a:rPr sz="3656" spc="5" baseline="-35042" dirty="0">
                <a:latin typeface="Times New Roman"/>
                <a:cs typeface="Times New Roman"/>
              </a:rPr>
              <a:t> </a:t>
            </a:r>
            <a:r>
              <a:rPr sz="3881" i="1" spc="-129" baseline="-33011" dirty="0">
                <a:latin typeface="Symbol"/>
                <a:cs typeface="Symbol"/>
              </a:rPr>
              <a:t></a:t>
            </a:r>
            <a:r>
              <a:rPr sz="3881" i="1" spc="-129" baseline="-33011" dirty="0">
                <a:latin typeface="Times New Roman"/>
                <a:cs typeface="Times New Roman"/>
              </a:rPr>
              <a:t> </a:t>
            </a:r>
            <a:r>
              <a:rPr sz="3656" spc="5" baseline="-35042" dirty="0">
                <a:latin typeface="Symbol"/>
                <a:cs typeface="Symbol"/>
              </a:rPr>
              <a:t></a:t>
            </a:r>
            <a:r>
              <a:rPr sz="3656" spc="5" baseline="-35042" dirty="0">
                <a:latin typeface="Times New Roman"/>
                <a:cs typeface="Times New Roman"/>
              </a:rPr>
              <a:t> </a:t>
            </a:r>
            <a:r>
              <a:rPr sz="2438" spc="4" dirty="0">
                <a:latin typeface="Times New Roman"/>
                <a:cs typeface="Times New Roman"/>
              </a:rPr>
              <a:t>profitable</a:t>
            </a:r>
            <a:r>
              <a:rPr sz="2438" spc="-398" dirty="0">
                <a:latin typeface="Times New Roman"/>
                <a:cs typeface="Times New Roman"/>
              </a:rPr>
              <a:t> </a:t>
            </a:r>
            <a:r>
              <a:rPr sz="2438" spc="4" dirty="0">
                <a:latin typeface="Times New Roman"/>
                <a:cs typeface="Times New Roman"/>
              </a:rPr>
              <a:t>energy</a:t>
            </a:r>
            <a:endParaRPr sz="2438">
              <a:latin typeface="Times New Roman"/>
              <a:cs typeface="Times New Roman"/>
            </a:endParaRPr>
          </a:p>
        </p:txBody>
      </p:sp>
      <p:sp>
        <p:nvSpPr>
          <p:cNvPr id="6" name="object 6"/>
          <p:cNvSpPr/>
          <p:nvPr/>
        </p:nvSpPr>
        <p:spPr>
          <a:xfrm>
            <a:off x="2480071" y="1313259"/>
            <a:ext cx="4361498" cy="862013"/>
          </a:xfrm>
          <a:custGeom>
            <a:avLst/>
            <a:gdLst/>
            <a:ahLst/>
            <a:cxnLst/>
            <a:rect l="l" t="t" r="r" b="b"/>
            <a:pathLst>
              <a:path w="5815330" h="1149350">
                <a:moveTo>
                  <a:pt x="0" y="0"/>
                </a:moveTo>
                <a:lnTo>
                  <a:pt x="5815012" y="0"/>
                </a:lnTo>
                <a:lnTo>
                  <a:pt x="5815012" y="1149350"/>
                </a:lnTo>
                <a:lnTo>
                  <a:pt x="0" y="1149350"/>
                </a:lnTo>
                <a:lnTo>
                  <a:pt x="0" y="0"/>
                </a:lnTo>
                <a:close/>
              </a:path>
            </a:pathLst>
          </a:custGeom>
          <a:ln w="9525">
            <a:solidFill>
              <a:srgbClr val="000000"/>
            </a:solidFill>
          </a:ln>
        </p:spPr>
        <p:txBody>
          <a:bodyPr wrap="square" lIns="0" tIns="0" rIns="0" bIns="0" rtlCol="0"/>
          <a:lstStyle/>
          <a:p>
            <a:endParaRPr sz="1350"/>
          </a:p>
        </p:txBody>
      </p:sp>
      <p:sp>
        <p:nvSpPr>
          <p:cNvPr id="7" name="object 7"/>
          <p:cNvSpPr/>
          <p:nvPr/>
        </p:nvSpPr>
        <p:spPr>
          <a:xfrm>
            <a:off x="3832652" y="2476482"/>
            <a:ext cx="3812667" cy="1465000"/>
          </a:xfrm>
          <a:prstGeom prst="rect">
            <a:avLst/>
          </a:prstGeom>
          <a:blipFill>
            <a:blip r:embed="rId2" cstate="print"/>
            <a:stretch>
              <a:fillRect/>
            </a:stretch>
          </a:blipFill>
        </p:spPr>
        <p:txBody>
          <a:bodyPr wrap="square" lIns="0" tIns="0" rIns="0" bIns="0" rtlCol="0"/>
          <a:lstStyle/>
          <a:p>
            <a:endParaRPr sz="1350"/>
          </a:p>
        </p:txBody>
      </p:sp>
      <p:sp>
        <p:nvSpPr>
          <p:cNvPr id="8" name="object 8"/>
          <p:cNvSpPr txBox="1"/>
          <p:nvPr/>
        </p:nvSpPr>
        <p:spPr>
          <a:xfrm>
            <a:off x="1544955" y="2485977"/>
            <a:ext cx="6053138" cy="2433358"/>
          </a:xfrm>
          <a:prstGeom prst="rect">
            <a:avLst/>
          </a:prstGeom>
        </p:spPr>
        <p:txBody>
          <a:bodyPr vert="horz" wrap="square" lIns="0" tIns="9525" rIns="0" bIns="0" rtlCol="0">
            <a:spAutoFit/>
          </a:bodyPr>
          <a:lstStyle/>
          <a:p>
            <a:pPr marL="9525" marR="4026694">
              <a:spcBef>
                <a:spcPts val="75"/>
              </a:spcBef>
            </a:pPr>
            <a:r>
              <a:rPr sz="1350" b="1" dirty="0">
                <a:latin typeface="Arial"/>
                <a:cs typeface="Arial"/>
              </a:rPr>
              <a:t>The </a:t>
            </a:r>
            <a:r>
              <a:rPr sz="1350" b="1" spc="-4" dirty="0">
                <a:latin typeface="Arial"/>
                <a:cs typeface="Arial"/>
              </a:rPr>
              <a:t>comparison </a:t>
            </a:r>
            <a:r>
              <a:rPr sz="1350" b="1" dirty="0">
                <a:latin typeface="Arial"/>
                <a:cs typeface="Arial"/>
              </a:rPr>
              <a:t>of  </a:t>
            </a:r>
            <a:r>
              <a:rPr sz="1350" b="1" spc="-4" dirty="0">
                <a:latin typeface="Arial"/>
                <a:cs typeface="Arial"/>
              </a:rPr>
              <a:t>energy efficiency should  </a:t>
            </a:r>
            <a:r>
              <a:rPr sz="1350" b="1" dirty="0">
                <a:latin typeface="Arial"/>
                <a:cs typeface="Arial"/>
              </a:rPr>
              <a:t>be </a:t>
            </a:r>
            <a:r>
              <a:rPr sz="1350" b="1" spc="-4" dirty="0">
                <a:latin typeface="Arial"/>
                <a:cs typeface="Arial"/>
              </a:rPr>
              <a:t>based </a:t>
            </a:r>
            <a:r>
              <a:rPr sz="1350" b="1" dirty="0">
                <a:latin typeface="Arial"/>
                <a:cs typeface="Arial"/>
              </a:rPr>
              <a:t>on </a:t>
            </a:r>
            <a:r>
              <a:rPr sz="1350" b="1" u="heavy" spc="-4" dirty="0">
                <a:uFill>
                  <a:solidFill>
                    <a:srgbClr val="000000"/>
                  </a:solidFill>
                </a:uFill>
                <a:latin typeface="Arial"/>
                <a:cs typeface="Arial"/>
              </a:rPr>
              <a:t>primary </a:t>
            </a:r>
            <a:r>
              <a:rPr sz="1350" b="1" spc="-4" dirty="0">
                <a:latin typeface="Arial"/>
                <a:cs typeface="Arial"/>
              </a:rPr>
              <a:t> </a:t>
            </a:r>
            <a:r>
              <a:rPr sz="1350" b="1" u="heavy" spc="-4" dirty="0">
                <a:uFill>
                  <a:solidFill>
                    <a:srgbClr val="000000"/>
                  </a:solidFill>
                </a:uFill>
                <a:latin typeface="Arial"/>
                <a:cs typeface="Arial"/>
              </a:rPr>
              <a:t>energy</a:t>
            </a:r>
            <a:r>
              <a:rPr sz="1350" b="1" spc="-4" dirty="0">
                <a:latin typeface="Arial"/>
                <a:cs typeface="Arial"/>
              </a:rPr>
              <a:t> </a:t>
            </a:r>
            <a:r>
              <a:rPr sz="1350" b="1" spc="8" dirty="0">
                <a:latin typeface="Arial"/>
                <a:cs typeface="Arial"/>
              </a:rPr>
              <a:t>when  </a:t>
            </a:r>
            <a:r>
              <a:rPr sz="1350" b="1" spc="-4" dirty="0">
                <a:latin typeface="Arial"/>
                <a:cs typeface="Arial"/>
              </a:rPr>
              <a:t>considering different  energy </a:t>
            </a:r>
            <a:r>
              <a:rPr sz="1350" b="1" spc="-8" dirty="0">
                <a:latin typeface="Arial"/>
                <a:cs typeface="Arial"/>
              </a:rPr>
              <a:t>carriers (gas,  </a:t>
            </a:r>
            <a:r>
              <a:rPr sz="1350" b="1" spc="-4" dirty="0">
                <a:latin typeface="Arial"/>
                <a:cs typeface="Arial"/>
              </a:rPr>
              <a:t>electricity).</a:t>
            </a:r>
            <a:endParaRPr sz="1350">
              <a:latin typeface="Arial"/>
              <a:cs typeface="Arial"/>
            </a:endParaRPr>
          </a:p>
          <a:p>
            <a:pPr>
              <a:spcBef>
                <a:spcPts val="19"/>
              </a:spcBef>
            </a:pPr>
            <a:endParaRPr sz="2100">
              <a:latin typeface="Arial"/>
              <a:cs typeface="Arial"/>
            </a:endParaRPr>
          </a:p>
          <a:p>
            <a:pPr marL="9525"/>
            <a:r>
              <a:rPr sz="1050" b="1" u="heavy" spc="-4" dirty="0">
                <a:uFill>
                  <a:solidFill>
                    <a:srgbClr val="000000"/>
                  </a:solidFill>
                </a:uFill>
                <a:latin typeface="Arial"/>
                <a:cs typeface="Arial"/>
              </a:rPr>
              <a:t>Source</a:t>
            </a:r>
            <a:r>
              <a:rPr sz="1050" b="1" spc="-4" dirty="0">
                <a:latin typeface="Arial"/>
                <a:cs typeface="Arial"/>
              </a:rPr>
              <a:t>: </a:t>
            </a:r>
            <a:r>
              <a:rPr sz="1050" b="1" spc="-15" dirty="0">
                <a:latin typeface="Arial"/>
                <a:cs typeface="Arial"/>
              </a:rPr>
              <a:t>Volker </a:t>
            </a:r>
            <a:r>
              <a:rPr sz="1050" b="1" spc="-4" dirty="0">
                <a:latin typeface="Arial"/>
                <a:cs typeface="Arial"/>
              </a:rPr>
              <a:t>Quaschning, Understanding Renewable Energy </a:t>
            </a:r>
            <a:r>
              <a:rPr sz="1050" b="1" spc="-8" dirty="0">
                <a:latin typeface="Arial"/>
                <a:cs typeface="Arial"/>
              </a:rPr>
              <a:t>Systems, </a:t>
            </a:r>
            <a:r>
              <a:rPr sz="1050" b="1" spc="-4" dirty="0">
                <a:latin typeface="Arial"/>
                <a:cs typeface="Arial"/>
              </a:rPr>
              <a:t>Earthscan,</a:t>
            </a:r>
            <a:r>
              <a:rPr sz="1050" b="1" spc="-98" dirty="0">
                <a:latin typeface="Arial"/>
                <a:cs typeface="Arial"/>
              </a:rPr>
              <a:t> </a:t>
            </a:r>
            <a:r>
              <a:rPr sz="1050" b="1" spc="-4" dirty="0">
                <a:latin typeface="Arial"/>
                <a:cs typeface="Arial"/>
              </a:rPr>
              <a:t>2007</a:t>
            </a:r>
            <a:endParaRPr sz="1050">
              <a:latin typeface="Arial"/>
              <a:cs typeface="Arial"/>
            </a:endParaRPr>
          </a:p>
          <a:p>
            <a:pPr>
              <a:lnSpc>
                <a:spcPct val="100000"/>
              </a:lnSpc>
            </a:pPr>
            <a:endParaRPr sz="1125">
              <a:latin typeface="Arial"/>
              <a:cs typeface="Arial"/>
            </a:endParaRPr>
          </a:p>
          <a:p>
            <a:pPr>
              <a:spcBef>
                <a:spcPts val="19"/>
              </a:spcBef>
            </a:pPr>
            <a:endParaRPr sz="975">
              <a:latin typeface="Arial"/>
              <a:cs typeface="Arial"/>
            </a:endParaRPr>
          </a:p>
          <a:p>
            <a:pPr marR="3810" algn="r"/>
            <a:r>
              <a:rPr sz="1050" spc="-4" dirty="0">
                <a:latin typeface="Arial"/>
                <a:cs typeface="Arial"/>
              </a:rPr>
              <a:t>2</a:t>
            </a:r>
            <a:r>
              <a:rPr sz="1050" dirty="0">
                <a:latin typeface="Arial"/>
                <a:cs typeface="Arial"/>
              </a:rPr>
              <a:t>2</a:t>
            </a:r>
            <a:endParaRPr sz="1050">
              <a:latin typeface="Arial"/>
              <a:cs typeface="Arial"/>
            </a:endParaRPr>
          </a:p>
        </p:txBody>
      </p:sp>
    </p:spTree>
    <p:extLst>
      <p:ext uri="{BB962C8B-B14F-4D97-AF65-F5344CB8AC3E}">
        <p14:creationId xmlns:p14="http://schemas.microsoft.com/office/powerpoint/2010/main" val="104185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2</a:t>
            </a:r>
            <a:r>
              <a:rPr sz="1050" dirty="0">
                <a:latin typeface="Arial"/>
                <a:cs typeface="Arial"/>
              </a:rPr>
              <a:t>3</a:t>
            </a:r>
            <a:endParaRPr sz="1050">
              <a:latin typeface="Arial"/>
              <a:cs typeface="Arial"/>
            </a:endParaRPr>
          </a:p>
        </p:txBody>
      </p:sp>
      <p:sp>
        <p:nvSpPr>
          <p:cNvPr id="3" name="object 3"/>
          <p:cNvSpPr txBox="1">
            <a:spLocks noGrp="1"/>
          </p:cNvSpPr>
          <p:nvPr>
            <p:ph type="title"/>
          </p:nvPr>
        </p:nvSpPr>
        <p:spPr>
          <a:xfrm>
            <a:off x="1485900" y="102051"/>
            <a:ext cx="6172200" cy="747801"/>
          </a:xfrm>
          <a:prstGeom prst="rect">
            <a:avLst/>
          </a:prstGeom>
        </p:spPr>
        <p:txBody>
          <a:bodyPr vert="horz" wrap="square" lIns="0" tIns="9049" rIns="0" bIns="0" rtlCol="0" anchor="ctr">
            <a:spAutoFit/>
          </a:bodyPr>
          <a:lstStyle/>
          <a:p>
            <a:pPr marL="9525" marR="3810">
              <a:spcBef>
                <a:spcPts val="71"/>
              </a:spcBef>
            </a:pPr>
            <a:r>
              <a:rPr sz="2400" spc="-8" dirty="0"/>
              <a:t>An </a:t>
            </a:r>
            <a:r>
              <a:rPr sz="2400" spc="-4" dirty="0"/>
              <a:t>energy </a:t>
            </a:r>
            <a:r>
              <a:rPr sz="2400" spc="-8" dirty="0"/>
              <a:t>system </a:t>
            </a:r>
            <a:r>
              <a:rPr sz="2400" spc="-4" dirty="0"/>
              <a:t>is used </a:t>
            </a:r>
            <a:r>
              <a:rPr sz="2400" dirty="0"/>
              <a:t>to </a:t>
            </a:r>
            <a:r>
              <a:rPr sz="2400" spc="-4" dirty="0"/>
              <a:t>deliver </a:t>
            </a:r>
            <a:r>
              <a:rPr sz="2400" dirty="0"/>
              <a:t>to  </a:t>
            </a:r>
            <a:r>
              <a:rPr sz="2400" spc="-4" dirty="0"/>
              <a:t>consumers the benefits that energy use</a:t>
            </a:r>
            <a:r>
              <a:rPr sz="2400" spc="113" dirty="0"/>
              <a:t> </a:t>
            </a:r>
            <a:r>
              <a:rPr sz="2400" dirty="0"/>
              <a:t>offers.</a:t>
            </a:r>
          </a:p>
        </p:txBody>
      </p:sp>
      <p:sp>
        <p:nvSpPr>
          <p:cNvPr id="4" name="object 4"/>
          <p:cNvSpPr txBox="1"/>
          <p:nvPr/>
        </p:nvSpPr>
        <p:spPr>
          <a:xfrm>
            <a:off x="1544783" y="1276350"/>
            <a:ext cx="4881563" cy="2231445"/>
          </a:xfrm>
          <a:prstGeom prst="rect">
            <a:avLst/>
          </a:prstGeom>
        </p:spPr>
        <p:txBody>
          <a:bodyPr vert="horz" wrap="square" lIns="0" tIns="9525" rIns="0" bIns="0" rtlCol="0">
            <a:spAutoFit/>
          </a:bodyPr>
          <a:lstStyle/>
          <a:p>
            <a:pPr marL="9525">
              <a:spcBef>
                <a:spcPts val="75"/>
              </a:spcBef>
            </a:pPr>
            <a:r>
              <a:rPr b="1" spc="-4" dirty="0">
                <a:latin typeface="Arial"/>
                <a:cs typeface="Arial"/>
              </a:rPr>
              <a:t>Energy </a:t>
            </a:r>
            <a:r>
              <a:rPr b="1" spc="-8" dirty="0">
                <a:latin typeface="Arial"/>
                <a:cs typeface="Arial"/>
              </a:rPr>
              <a:t>System</a:t>
            </a:r>
            <a:endParaRPr>
              <a:latin typeface="Arial"/>
              <a:cs typeface="Arial"/>
            </a:endParaRPr>
          </a:p>
          <a:p>
            <a:pPr marL="9525">
              <a:spcBef>
                <a:spcPts val="8"/>
              </a:spcBef>
            </a:pPr>
            <a:r>
              <a:rPr sz="1350" b="1" spc="-23" dirty="0">
                <a:latin typeface="Arial"/>
                <a:cs typeface="Arial"/>
              </a:rPr>
              <a:t>An </a:t>
            </a:r>
            <a:r>
              <a:rPr sz="1350" b="1" spc="-4" dirty="0">
                <a:latin typeface="Arial"/>
                <a:cs typeface="Arial"/>
              </a:rPr>
              <a:t>energy </a:t>
            </a:r>
            <a:r>
              <a:rPr sz="1350" b="1" spc="-8" dirty="0">
                <a:latin typeface="Arial"/>
                <a:cs typeface="Arial"/>
              </a:rPr>
              <a:t>system </a:t>
            </a:r>
            <a:r>
              <a:rPr sz="1350" b="1" dirty="0">
                <a:latin typeface="Arial"/>
                <a:cs typeface="Arial"/>
              </a:rPr>
              <a:t>is </a:t>
            </a:r>
            <a:r>
              <a:rPr sz="1350" b="1" spc="-4" dirty="0">
                <a:latin typeface="Arial"/>
                <a:cs typeface="Arial"/>
              </a:rPr>
              <a:t>made </a:t>
            </a:r>
            <a:r>
              <a:rPr sz="1350" b="1" dirty="0">
                <a:latin typeface="Arial"/>
                <a:cs typeface="Arial"/>
              </a:rPr>
              <a:t>up</a:t>
            </a:r>
            <a:r>
              <a:rPr sz="1350" b="1" spc="71" dirty="0">
                <a:latin typeface="Arial"/>
                <a:cs typeface="Arial"/>
              </a:rPr>
              <a:t> </a:t>
            </a:r>
            <a:r>
              <a:rPr sz="1350" b="1" dirty="0">
                <a:latin typeface="Arial"/>
                <a:cs typeface="Arial"/>
              </a:rPr>
              <a:t>of</a:t>
            </a:r>
            <a:endParaRPr sz="1350">
              <a:latin typeface="Arial"/>
              <a:cs typeface="Arial"/>
            </a:endParaRPr>
          </a:p>
          <a:p>
            <a:pPr marL="114776" indent="-105728">
              <a:buChar char="-"/>
              <a:tabLst>
                <a:tab pos="115253" algn="l"/>
              </a:tabLst>
            </a:pPr>
            <a:r>
              <a:rPr sz="1350" b="1" spc="-4" dirty="0">
                <a:latin typeface="Arial"/>
                <a:cs typeface="Arial"/>
              </a:rPr>
              <a:t>an energy supply </a:t>
            </a:r>
            <a:r>
              <a:rPr sz="1350" b="1" spc="-8" dirty="0">
                <a:latin typeface="Arial"/>
                <a:cs typeface="Arial"/>
              </a:rPr>
              <a:t>sector</a:t>
            </a:r>
            <a:endParaRPr sz="1350">
              <a:latin typeface="Arial"/>
              <a:cs typeface="Arial"/>
            </a:endParaRPr>
          </a:p>
          <a:p>
            <a:pPr marL="114300" indent="-105251">
              <a:buChar char="-"/>
              <a:tabLst>
                <a:tab pos="114776" algn="l"/>
              </a:tabLst>
            </a:pPr>
            <a:r>
              <a:rPr sz="1350" b="1" spc="-4" dirty="0">
                <a:latin typeface="Arial"/>
                <a:cs typeface="Arial"/>
              </a:rPr>
              <a:t>energy end-use</a:t>
            </a:r>
            <a:r>
              <a:rPr sz="1350" b="1" spc="-8" dirty="0">
                <a:latin typeface="Arial"/>
                <a:cs typeface="Arial"/>
              </a:rPr>
              <a:t> </a:t>
            </a:r>
            <a:r>
              <a:rPr sz="1350" b="1" spc="-4" dirty="0">
                <a:latin typeface="Arial"/>
                <a:cs typeface="Arial"/>
              </a:rPr>
              <a:t>technologies.</a:t>
            </a:r>
            <a:endParaRPr sz="1350">
              <a:latin typeface="Arial"/>
              <a:cs typeface="Arial"/>
            </a:endParaRPr>
          </a:p>
          <a:p>
            <a:pPr>
              <a:spcBef>
                <a:spcPts val="15"/>
              </a:spcBef>
            </a:pPr>
            <a:endParaRPr sz="1388">
              <a:latin typeface="Arial"/>
              <a:cs typeface="Arial"/>
            </a:endParaRPr>
          </a:p>
          <a:p>
            <a:pPr marL="9525"/>
            <a:r>
              <a:rPr b="1" spc="-4" dirty="0">
                <a:latin typeface="Arial"/>
                <a:cs typeface="Arial"/>
              </a:rPr>
              <a:t>Energy Services</a:t>
            </a:r>
            <a:endParaRPr>
              <a:latin typeface="Arial"/>
              <a:cs typeface="Arial"/>
            </a:endParaRPr>
          </a:p>
          <a:p>
            <a:pPr marL="9525" marR="43814">
              <a:spcBef>
                <a:spcPts val="11"/>
              </a:spcBef>
            </a:pPr>
            <a:r>
              <a:rPr sz="1350" b="1" dirty="0">
                <a:latin typeface="Arial"/>
                <a:cs typeface="Arial"/>
              </a:rPr>
              <a:t>The </a:t>
            </a:r>
            <a:r>
              <a:rPr sz="1350" b="1" spc="-4" dirty="0">
                <a:latin typeface="Arial"/>
                <a:cs typeface="Arial"/>
              </a:rPr>
              <a:t>term energy </a:t>
            </a:r>
            <a:r>
              <a:rPr sz="1350" b="1" spc="-11" dirty="0">
                <a:latin typeface="Arial"/>
                <a:cs typeface="Arial"/>
              </a:rPr>
              <a:t>services </a:t>
            </a:r>
            <a:r>
              <a:rPr sz="1350" b="1" dirty="0">
                <a:latin typeface="Arial"/>
                <a:cs typeface="Arial"/>
              </a:rPr>
              <a:t>is </a:t>
            </a:r>
            <a:r>
              <a:rPr sz="1350" b="1" spc="-4" dirty="0">
                <a:latin typeface="Arial"/>
                <a:cs typeface="Arial"/>
              </a:rPr>
              <a:t>used </a:t>
            </a:r>
            <a:r>
              <a:rPr sz="1350" b="1" dirty="0">
                <a:latin typeface="Arial"/>
                <a:cs typeface="Arial"/>
              </a:rPr>
              <a:t>to </a:t>
            </a:r>
            <a:r>
              <a:rPr sz="1350" b="1" spc="-4" dirty="0">
                <a:latin typeface="Arial"/>
                <a:cs typeface="Arial"/>
              </a:rPr>
              <a:t>describe </a:t>
            </a:r>
            <a:r>
              <a:rPr sz="1350" b="1" dirty="0">
                <a:latin typeface="Arial"/>
                <a:cs typeface="Arial"/>
              </a:rPr>
              <a:t>the </a:t>
            </a:r>
            <a:r>
              <a:rPr sz="1350" b="1" spc="-4" dirty="0">
                <a:latin typeface="Arial"/>
                <a:cs typeface="Arial"/>
              </a:rPr>
              <a:t>benefits:  </a:t>
            </a:r>
            <a:r>
              <a:rPr sz="1350" b="1" u="heavy" spc="-4" dirty="0">
                <a:uFill>
                  <a:solidFill>
                    <a:srgbClr val="000000"/>
                  </a:solidFill>
                </a:uFill>
                <a:latin typeface="Arial"/>
                <a:cs typeface="Arial"/>
              </a:rPr>
              <a:t>Households</a:t>
            </a:r>
            <a:r>
              <a:rPr sz="1350" b="1" spc="-4" dirty="0">
                <a:latin typeface="Arial"/>
                <a:cs typeface="Arial"/>
              </a:rPr>
              <a:t>: illumination, cooked </a:t>
            </a:r>
            <a:r>
              <a:rPr sz="1350" b="1" dirty="0">
                <a:latin typeface="Arial"/>
                <a:cs typeface="Arial"/>
              </a:rPr>
              <a:t>food, </a:t>
            </a:r>
            <a:r>
              <a:rPr sz="1350" b="1" spc="-4" dirty="0">
                <a:latin typeface="Arial"/>
                <a:cs typeface="Arial"/>
              </a:rPr>
              <a:t>comfortable </a:t>
            </a:r>
            <a:r>
              <a:rPr sz="1350" b="1" dirty="0">
                <a:latin typeface="Arial"/>
                <a:cs typeface="Arial"/>
              </a:rPr>
              <a:t>indoor  </a:t>
            </a:r>
            <a:r>
              <a:rPr sz="1350" b="1" spc="-8" dirty="0">
                <a:latin typeface="Arial"/>
                <a:cs typeface="Arial"/>
              </a:rPr>
              <a:t>temperatures, </a:t>
            </a:r>
            <a:r>
              <a:rPr sz="1350" b="1" spc="-4" dirty="0">
                <a:latin typeface="Arial"/>
                <a:cs typeface="Arial"/>
              </a:rPr>
              <a:t>refrigeration,</a:t>
            </a:r>
            <a:r>
              <a:rPr sz="1350" b="1" spc="19" dirty="0">
                <a:latin typeface="Arial"/>
                <a:cs typeface="Arial"/>
              </a:rPr>
              <a:t> </a:t>
            </a:r>
            <a:r>
              <a:rPr sz="1350" b="1" spc="-8" dirty="0">
                <a:latin typeface="Arial"/>
                <a:cs typeface="Arial"/>
              </a:rPr>
              <a:t>etc.</a:t>
            </a:r>
            <a:endParaRPr sz="1350">
              <a:latin typeface="Arial"/>
              <a:cs typeface="Arial"/>
            </a:endParaRPr>
          </a:p>
          <a:p>
            <a:pPr marL="9525"/>
            <a:r>
              <a:rPr sz="1350" b="1" u="heavy" spc="-4" dirty="0">
                <a:uFill>
                  <a:solidFill>
                    <a:srgbClr val="000000"/>
                  </a:solidFill>
                </a:uFill>
                <a:latin typeface="Arial"/>
                <a:cs typeface="Arial"/>
              </a:rPr>
              <a:t>Industry</a:t>
            </a:r>
            <a:r>
              <a:rPr sz="1350" b="1" spc="-4" dirty="0">
                <a:latin typeface="Arial"/>
                <a:cs typeface="Arial"/>
              </a:rPr>
              <a:t>: heating and cooling, </a:t>
            </a:r>
            <a:r>
              <a:rPr sz="1350" b="1" spc="-8" dirty="0">
                <a:latin typeface="Arial"/>
                <a:cs typeface="Arial"/>
              </a:rPr>
              <a:t>motive </a:t>
            </a:r>
            <a:r>
              <a:rPr sz="1350" b="1" spc="-11" dirty="0">
                <a:latin typeface="Arial"/>
                <a:cs typeface="Arial"/>
              </a:rPr>
              <a:t>power, </a:t>
            </a:r>
            <a:r>
              <a:rPr sz="1350" b="1" spc="-15" dirty="0">
                <a:latin typeface="Arial"/>
                <a:cs typeface="Arial"/>
              </a:rPr>
              <a:t>electricity,</a:t>
            </a:r>
            <a:r>
              <a:rPr sz="1350" b="1" spc="45" dirty="0">
                <a:latin typeface="Arial"/>
                <a:cs typeface="Arial"/>
              </a:rPr>
              <a:t> </a:t>
            </a:r>
            <a:r>
              <a:rPr sz="1350" b="1" spc="-8" dirty="0">
                <a:latin typeface="Arial"/>
                <a:cs typeface="Arial"/>
              </a:rPr>
              <a:t>etc.</a:t>
            </a:r>
            <a:endParaRPr sz="1350">
              <a:latin typeface="Arial"/>
              <a:cs typeface="Arial"/>
            </a:endParaRPr>
          </a:p>
        </p:txBody>
      </p:sp>
      <p:sp>
        <p:nvSpPr>
          <p:cNvPr id="5" name="object 5"/>
          <p:cNvSpPr txBox="1"/>
          <p:nvPr/>
        </p:nvSpPr>
        <p:spPr>
          <a:xfrm>
            <a:off x="4088625" y="4704112"/>
            <a:ext cx="1995488"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Tree>
    <p:extLst>
      <p:ext uri="{BB962C8B-B14F-4D97-AF65-F5344CB8AC3E}">
        <p14:creationId xmlns:p14="http://schemas.microsoft.com/office/powerpoint/2010/main" val="2288962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2</a:t>
            </a:r>
            <a:r>
              <a:rPr sz="1050" dirty="0">
                <a:latin typeface="Arial"/>
                <a:cs typeface="Arial"/>
              </a:rPr>
              <a:t>4</a:t>
            </a:r>
            <a:endParaRPr sz="1050">
              <a:latin typeface="Arial"/>
              <a:cs typeface="Arial"/>
            </a:endParaRPr>
          </a:p>
        </p:txBody>
      </p:sp>
      <p:sp>
        <p:nvSpPr>
          <p:cNvPr id="3" name="object 3"/>
          <p:cNvSpPr txBox="1">
            <a:spLocks noGrp="1"/>
          </p:cNvSpPr>
          <p:nvPr>
            <p:ph type="title"/>
          </p:nvPr>
        </p:nvSpPr>
        <p:spPr>
          <a:xfrm>
            <a:off x="1544955" y="232656"/>
            <a:ext cx="3252788" cy="1855797"/>
          </a:xfrm>
          <a:prstGeom prst="rect">
            <a:avLst/>
          </a:prstGeom>
        </p:spPr>
        <p:txBody>
          <a:bodyPr vert="horz" wrap="square" lIns="0" tIns="9049" rIns="0" bIns="0" rtlCol="0" anchor="ctr">
            <a:spAutoFit/>
          </a:bodyPr>
          <a:lstStyle/>
          <a:p>
            <a:pPr marL="9525" marR="3810">
              <a:spcBef>
                <a:spcPts val="71"/>
              </a:spcBef>
            </a:pPr>
            <a:r>
              <a:rPr sz="2400" spc="-8" dirty="0"/>
              <a:t>An </a:t>
            </a:r>
            <a:r>
              <a:rPr sz="2400" spc="-4" dirty="0"/>
              <a:t>energy chain consists  of energy supply </a:t>
            </a:r>
            <a:r>
              <a:rPr sz="2400" spc="-19" dirty="0"/>
              <a:t>sector,  </a:t>
            </a:r>
            <a:r>
              <a:rPr sz="2400" spc="-4" dirty="0"/>
              <a:t>energy end-use  technologies, and energy  </a:t>
            </a:r>
            <a:r>
              <a:rPr sz="2400" dirty="0"/>
              <a:t>services.</a:t>
            </a:r>
          </a:p>
        </p:txBody>
      </p:sp>
      <p:sp>
        <p:nvSpPr>
          <p:cNvPr id="4" name="object 4"/>
          <p:cNvSpPr/>
          <p:nvPr/>
        </p:nvSpPr>
        <p:spPr>
          <a:xfrm>
            <a:off x="4941979" y="384153"/>
            <a:ext cx="2699339" cy="4165789"/>
          </a:xfrm>
          <a:prstGeom prst="rect">
            <a:avLst/>
          </a:prstGeom>
          <a:blipFill>
            <a:blip r:embed="rId2" cstate="print"/>
            <a:stretch>
              <a:fillRect/>
            </a:stretch>
          </a:blipFill>
        </p:spPr>
        <p:txBody>
          <a:bodyPr wrap="square" lIns="0" tIns="0" rIns="0" bIns="0" rtlCol="0"/>
          <a:lstStyle/>
          <a:p>
            <a:endParaRPr sz="1350"/>
          </a:p>
        </p:txBody>
      </p:sp>
      <p:sp>
        <p:nvSpPr>
          <p:cNvPr id="5" name="object 5"/>
          <p:cNvSpPr txBox="1"/>
          <p:nvPr/>
        </p:nvSpPr>
        <p:spPr>
          <a:xfrm>
            <a:off x="1544955" y="4146899"/>
            <a:ext cx="2665095" cy="332783"/>
          </a:xfrm>
          <a:prstGeom prst="rect">
            <a:avLst/>
          </a:prstGeom>
        </p:spPr>
        <p:txBody>
          <a:bodyPr vert="horz" wrap="square" lIns="0" tIns="9525" rIns="0" bIns="0" rtlCol="0">
            <a:spAutoFit/>
          </a:bodyPr>
          <a:lstStyle/>
          <a:p>
            <a:pPr marL="9525" marR="3810">
              <a:spcBef>
                <a:spcPts val="75"/>
              </a:spcBef>
            </a:pPr>
            <a:r>
              <a:rPr sz="1050" b="1" u="heavy" spc="-4" dirty="0">
                <a:uFill>
                  <a:solidFill>
                    <a:srgbClr val="000000"/>
                  </a:solidFill>
                </a:uFill>
                <a:latin typeface="Arial"/>
                <a:cs typeface="Arial"/>
              </a:rPr>
              <a:t>Source</a:t>
            </a:r>
            <a:r>
              <a:rPr sz="1050" b="1" spc="-4" dirty="0">
                <a:latin typeface="Arial"/>
                <a:cs typeface="Arial"/>
              </a:rPr>
              <a:t>: </a:t>
            </a:r>
            <a:r>
              <a:rPr sz="1050" b="1" spc="-34" dirty="0">
                <a:latin typeface="Arial"/>
                <a:cs typeface="Arial"/>
              </a:rPr>
              <a:t>UNDP, </a:t>
            </a:r>
            <a:r>
              <a:rPr sz="1050" b="1" spc="-4" dirty="0">
                <a:latin typeface="Arial"/>
                <a:cs typeface="Arial"/>
              </a:rPr>
              <a:t>World Energy </a:t>
            </a:r>
            <a:r>
              <a:rPr sz="1050" b="1" spc="-8" dirty="0">
                <a:latin typeface="Arial"/>
                <a:cs typeface="Arial"/>
              </a:rPr>
              <a:t>Assessment  </a:t>
            </a:r>
            <a:r>
              <a:rPr sz="1050" b="1" dirty="0">
                <a:latin typeface="Arial"/>
                <a:cs typeface="Arial"/>
              </a:rPr>
              <a:t>Overview: </a:t>
            </a:r>
            <a:r>
              <a:rPr sz="1050" b="1" spc="-4" dirty="0">
                <a:latin typeface="Arial"/>
                <a:cs typeface="Arial"/>
              </a:rPr>
              <a:t>2004 update,</a:t>
            </a:r>
            <a:r>
              <a:rPr sz="1050" b="1" spc="-79" dirty="0">
                <a:latin typeface="Arial"/>
                <a:cs typeface="Arial"/>
              </a:rPr>
              <a:t> </a:t>
            </a:r>
            <a:r>
              <a:rPr sz="1050" b="1" spc="-4" dirty="0">
                <a:latin typeface="Arial"/>
                <a:cs typeface="Arial"/>
              </a:rPr>
              <a:t>2004</a:t>
            </a:r>
            <a:endParaRPr sz="1050">
              <a:latin typeface="Arial"/>
              <a:cs typeface="Arial"/>
            </a:endParaRPr>
          </a:p>
        </p:txBody>
      </p:sp>
      <p:sp>
        <p:nvSpPr>
          <p:cNvPr id="6" name="object 6"/>
          <p:cNvSpPr txBox="1"/>
          <p:nvPr/>
        </p:nvSpPr>
        <p:spPr>
          <a:xfrm>
            <a:off x="1544956" y="2364486"/>
            <a:ext cx="3065621" cy="747801"/>
          </a:xfrm>
          <a:prstGeom prst="rect">
            <a:avLst/>
          </a:prstGeom>
        </p:spPr>
        <p:txBody>
          <a:bodyPr vert="horz" wrap="square" lIns="0" tIns="9049" rIns="0" bIns="0" rtlCol="0">
            <a:spAutoFit/>
          </a:bodyPr>
          <a:lstStyle/>
          <a:p>
            <a:pPr marL="9525" marR="3810">
              <a:spcBef>
                <a:spcPts val="71"/>
              </a:spcBef>
            </a:pPr>
            <a:r>
              <a:rPr sz="1200" spc="-4" dirty="0">
                <a:latin typeface="Arial"/>
                <a:cs typeface="Arial"/>
              </a:rPr>
              <a:t>E.g. energy chain beginning with natural gas  extracted from a well (primary </a:t>
            </a:r>
            <a:r>
              <a:rPr sz="1200" spc="-8" dirty="0">
                <a:latin typeface="Arial"/>
                <a:cs typeface="Arial"/>
              </a:rPr>
              <a:t>energy) </a:t>
            </a:r>
            <a:r>
              <a:rPr sz="1200" spc="-4" dirty="0">
                <a:latin typeface="Arial"/>
                <a:cs typeface="Arial"/>
              </a:rPr>
              <a:t>and  ending with produced garments as an energy  </a:t>
            </a:r>
            <a:r>
              <a:rPr sz="1200" dirty="0">
                <a:latin typeface="Arial"/>
                <a:cs typeface="Arial"/>
              </a:rPr>
              <a:t>service is </a:t>
            </a:r>
            <a:r>
              <a:rPr sz="1200" spc="-4" dirty="0">
                <a:latin typeface="Arial"/>
                <a:cs typeface="Arial"/>
              </a:rPr>
              <a:t>shown on the</a:t>
            </a:r>
            <a:r>
              <a:rPr sz="1200" spc="4" dirty="0">
                <a:latin typeface="Arial"/>
                <a:cs typeface="Arial"/>
              </a:rPr>
              <a:t> </a:t>
            </a:r>
            <a:r>
              <a:rPr sz="1200" spc="-4" dirty="0">
                <a:latin typeface="Arial"/>
                <a:cs typeface="Arial"/>
              </a:rPr>
              <a:t>right.</a:t>
            </a:r>
            <a:endParaRPr sz="1200">
              <a:latin typeface="Arial"/>
              <a:cs typeface="Arial"/>
            </a:endParaRPr>
          </a:p>
        </p:txBody>
      </p:sp>
    </p:spTree>
    <p:extLst>
      <p:ext uri="{BB962C8B-B14F-4D97-AF65-F5344CB8AC3E}">
        <p14:creationId xmlns:p14="http://schemas.microsoft.com/office/powerpoint/2010/main" val="341853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2</a:t>
            </a:r>
            <a:r>
              <a:rPr sz="1050" dirty="0">
                <a:latin typeface="Arial"/>
                <a:cs typeface="Arial"/>
              </a:rPr>
              <a:t>5</a:t>
            </a:r>
            <a:endParaRPr sz="1050">
              <a:latin typeface="Arial"/>
              <a:cs typeface="Arial"/>
            </a:endParaRPr>
          </a:p>
        </p:txBody>
      </p:sp>
      <p:sp>
        <p:nvSpPr>
          <p:cNvPr id="3" name="object 3"/>
          <p:cNvSpPr txBox="1">
            <a:spLocks noGrp="1"/>
          </p:cNvSpPr>
          <p:nvPr>
            <p:ph type="title"/>
          </p:nvPr>
        </p:nvSpPr>
        <p:spPr>
          <a:xfrm>
            <a:off x="1485900" y="102051"/>
            <a:ext cx="6172200" cy="747801"/>
          </a:xfrm>
          <a:prstGeom prst="rect">
            <a:avLst/>
          </a:prstGeom>
        </p:spPr>
        <p:txBody>
          <a:bodyPr vert="horz" wrap="square" lIns="0" tIns="9049" rIns="0" bIns="0" rtlCol="0" anchor="ctr">
            <a:spAutoFit/>
          </a:bodyPr>
          <a:lstStyle/>
          <a:p>
            <a:pPr marL="9525" marR="3810">
              <a:spcBef>
                <a:spcPts val="71"/>
              </a:spcBef>
            </a:pPr>
            <a:r>
              <a:rPr sz="2400" spc="-4" dirty="0"/>
              <a:t>In most </a:t>
            </a:r>
            <a:r>
              <a:rPr sz="2400" dirty="0"/>
              <a:t>official statistics </a:t>
            </a:r>
            <a:r>
              <a:rPr sz="2400" spc="-4" dirty="0"/>
              <a:t>human </a:t>
            </a:r>
            <a:r>
              <a:rPr sz="2400" dirty="0"/>
              <a:t>activity </a:t>
            </a:r>
            <a:r>
              <a:rPr sz="2400" spc="-4" dirty="0"/>
              <a:t>is  divided into four main end-use</a:t>
            </a:r>
            <a:r>
              <a:rPr sz="2400" spc="53" dirty="0"/>
              <a:t> </a:t>
            </a:r>
            <a:r>
              <a:rPr sz="2400" dirty="0"/>
              <a:t>sectors.</a:t>
            </a:r>
          </a:p>
        </p:txBody>
      </p:sp>
      <p:sp>
        <p:nvSpPr>
          <p:cNvPr id="4" name="object 4"/>
          <p:cNvSpPr txBox="1"/>
          <p:nvPr/>
        </p:nvSpPr>
        <p:spPr>
          <a:xfrm>
            <a:off x="1544955" y="1308496"/>
            <a:ext cx="5432107" cy="3004862"/>
          </a:xfrm>
          <a:prstGeom prst="rect">
            <a:avLst/>
          </a:prstGeom>
        </p:spPr>
        <p:txBody>
          <a:bodyPr vert="horz" wrap="square" lIns="0" tIns="9525" rIns="0" bIns="0" rtlCol="0">
            <a:spAutoFit/>
          </a:bodyPr>
          <a:lstStyle/>
          <a:p>
            <a:pPr marL="9525">
              <a:spcBef>
                <a:spcPts val="75"/>
              </a:spcBef>
            </a:pPr>
            <a:r>
              <a:rPr b="1" spc="-4" dirty="0">
                <a:latin typeface="Arial"/>
                <a:cs typeface="Arial"/>
              </a:rPr>
              <a:t>Industry</a:t>
            </a:r>
            <a:endParaRPr>
              <a:latin typeface="Arial"/>
              <a:cs typeface="Arial"/>
            </a:endParaRPr>
          </a:p>
          <a:p>
            <a:pPr marL="9525" marR="3810">
              <a:spcBef>
                <a:spcPts val="8"/>
              </a:spcBef>
            </a:pPr>
            <a:r>
              <a:rPr sz="1350" b="1" spc="-4" dirty="0">
                <a:latin typeface="Arial"/>
                <a:cs typeface="Arial"/>
              </a:rPr>
              <a:t>Manufacturing, iron and steel, </a:t>
            </a:r>
            <a:r>
              <a:rPr sz="1350" b="1" dirty="0">
                <a:latin typeface="Arial"/>
                <a:cs typeface="Arial"/>
              </a:rPr>
              <a:t>food </a:t>
            </a:r>
            <a:r>
              <a:rPr sz="1350" b="1" spc="-4" dirty="0">
                <a:latin typeface="Arial"/>
                <a:cs typeface="Arial"/>
              </a:rPr>
              <a:t>and drink, chemicals, </a:t>
            </a:r>
            <a:r>
              <a:rPr sz="1350" b="1" dirty="0">
                <a:latin typeface="Arial"/>
                <a:cs typeface="Arial"/>
              </a:rPr>
              <a:t>building,  </a:t>
            </a:r>
            <a:r>
              <a:rPr sz="1350" b="1" spc="-4" dirty="0">
                <a:latin typeface="Arial"/>
                <a:cs typeface="Arial"/>
              </a:rPr>
              <a:t>agriculture,</a:t>
            </a:r>
            <a:r>
              <a:rPr sz="1350" b="1" spc="-8" dirty="0">
                <a:latin typeface="Arial"/>
                <a:cs typeface="Arial"/>
              </a:rPr>
              <a:t> etc.</a:t>
            </a:r>
            <a:endParaRPr sz="1350">
              <a:latin typeface="Arial"/>
              <a:cs typeface="Arial"/>
            </a:endParaRPr>
          </a:p>
          <a:p>
            <a:pPr>
              <a:spcBef>
                <a:spcPts val="15"/>
              </a:spcBef>
            </a:pPr>
            <a:endParaRPr sz="1388">
              <a:latin typeface="Arial"/>
              <a:cs typeface="Arial"/>
            </a:endParaRPr>
          </a:p>
          <a:p>
            <a:pPr marL="9525"/>
            <a:r>
              <a:rPr b="1" spc="-4" dirty="0">
                <a:latin typeface="Arial"/>
                <a:cs typeface="Arial"/>
              </a:rPr>
              <a:t>Households</a:t>
            </a:r>
            <a:endParaRPr>
              <a:latin typeface="Arial"/>
              <a:cs typeface="Arial"/>
            </a:endParaRPr>
          </a:p>
          <a:p>
            <a:pPr marL="9525">
              <a:spcBef>
                <a:spcPts val="11"/>
              </a:spcBef>
            </a:pPr>
            <a:r>
              <a:rPr sz="1350" b="1" spc="-4" dirty="0">
                <a:latin typeface="Arial"/>
                <a:cs typeface="Arial"/>
              </a:rPr>
              <a:t>Domestic</a:t>
            </a:r>
            <a:r>
              <a:rPr sz="1350" b="1" spc="4" dirty="0">
                <a:latin typeface="Arial"/>
                <a:cs typeface="Arial"/>
              </a:rPr>
              <a:t> </a:t>
            </a:r>
            <a:r>
              <a:rPr sz="1350" b="1" spc="-8" dirty="0">
                <a:latin typeface="Arial"/>
                <a:cs typeface="Arial"/>
              </a:rPr>
              <a:t>sector</a:t>
            </a:r>
            <a:endParaRPr sz="1350">
              <a:latin typeface="Arial"/>
              <a:cs typeface="Arial"/>
            </a:endParaRPr>
          </a:p>
          <a:p>
            <a:pPr>
              <a:spcBef>
                <a:spcPts val="15"/>
              </a:spcBef>
            </a:pPr>
            <a:endParaRPr sz="1388">
              <a:latin typeface="Arial"/>
              <a:cs typeface="Arial"/>
            </a:endParaRPr>
          </a:p>
          <a:p>
            <a:pPr marL="9525"/>
            <a:r>
              <a:rPr b="1" spc="-4" dirty="0">
                <a:latin typeface="Arial"/>
                <a:cs typeface="Arial"/>
              </a:rPr>
              <a:t>Services</a:t>
            </a:r>
            <a:endParaRPr>
              <a:latin typeface="Arial"/>
              <a:cs typeface="Arial"/>
            </a:endParaRPr>
          </a:p>
          <a:p>
            <a:pPr marL="9525" marR="396716">
              <a:spcBef>
                <a:spcPts val="8"/>
              </a:spcBef>
            </a:pPr>
            <a:r>
              <a:rPr sz="1350" b="1" spc="-8" dirty="0">
                <a:latin typeface="Arial"/>
                <a:cs typeface="Arial"/>
              </a:rPr>
              <a:t>Government </a:t>
            </a:r>
            <a:r>
              <a:rPr sz="1350" b="1" spc="-4" dirty="0">
                <a:latin typeface="Arial"/>
                <a:cs typeface="Arial"/>
              </a:rPr>
              <a:t>buildings, commercial offices, education, health,  shops, </a:t>
            </a:r>
            <a:r>
              <a:rPr sz="1350" b="1" spc="-8" dirty="0">
                <a:latin typeface="Arial"/>
                <a:cs typeface="Arial"/>
              </a:rPr>
              <a:t>restaurants, commercial </a:t>
            </a:r>
            <a:r>
              <a:rPr sz="1350" b="1" spc="-4" dirty="0">
                <a:latin typeface="Arial"/>
                <a:cs typeface="Arial"/>
              </a:rPr>
              <a:t>warehouses,</a:t>
            </a:r>
            <a:r>
              <a:rPr sz="1350" b="1" spc="15" dirty="0">
                <a:latin typeface="Arial"/>
                <a:cs typeface="Arial"/>
              </a:rPr>
              <a:t> </a:t>
            </a:r>
            <a:r>
              <a:rPr sz="1350" b="1" spc="-8" dirty="0">
                <a:latin typeface="Arial"/>
                <a:cs typeface="Arial"/>
              </a:rPr>
              <a:t>etc.</a:t>
            </a:r>
            <a:endParaRPr sz="1350">
              <a:latin typeface="Arial"/>
              <a:cs typeface="Arial"/>
            </a:endParaRPr>
          </a:p>
          <a:p>
            <a:pPr>
              <a:spcBef>
                <a:spcPts val="15"/>
              </a:spcBef>
            </a:pPr>
            <a:endParaRPr sz="1388">
              <a:latin typeface="Arial"/>
              <a:cs typeface="Arial"/>
            </a:endParaRPr>
          </a:p>
          <a:p>
            <a:pPr marL="9525"/>
            <a:r>
              <a:rPr b="1" spc="-11" dirty="0">
                <a:latin typeface="Arial"/>
                <a:cs typeface="Arial"/>
              </a:rPr>
              <a:t>Transportation</a:t>
            </a:r>
            <a:endParaRPr>
              <a:latin typeface="Arial"/>
              <a:cs typeface="Arial"/>
            </a:endParaRPr>
          </a:p>
          <a:p>
            <a:pPr marL="9525">
              <a:spcBef>
                <a:spcPts val="11"/>
              </a:spcBef>
            </a:pPr>
            <a:r>
              <a:rPr sz="1350" b="1" spc="-4" dirty="0">
                <a:latin typeface="Arial"/>
                <a:cs typeface="Arial"/>
              </a:rPr>
              <a:t>Road, rail, air and </a:t>
            </a:r>
            <a:r>
              <a:rPr sz="1350" b="1" dirty="0">
                <a:latin typeface="Arial"/>
                <a:cs typeface="Arial"/>
              </a:rPr>
              <a:t>water</a:t>
            </a:r>
            <a:r>
              <a:rPr sz="1350" b="1" spc="-26" dirty="0">
                <a:latin typeface="Arial"/>
                <a:cs typeface="Arial"/>
              </a:rPr>
              <a:t> </a:t>
            </a:r>
            <a:r>
              <a:rPr sz="1350" b="1" spc="-4" dirty="0">
                <a:latin typeface="Arial"/>
                <a:cs typeface="Arial"/>
              </a:rPr>
              <a:t>transport.</a:t>
            </a:r>
            <a:endParaRPr sz="1350">
              <a:latin typeface="Arial"/>
              <a:cs typeface="Arial"/>
            </a:endParaRPr>
          </a:p>
        </p:txBody>
      </p:sp>
      <p:sp>
        <p:nvSpPr>
          <p:cNvPr id="5" name="object 5"/>
          <p:cNvSpPr txBox="1"/>
          <p:nvPr/>
        </p:nvSpPr>
        <p:spPr>
          <a:xfrm>
            <a:off x="4088625" y="4704112"/>
            <a:ext cx="1995488"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Tree>
    <p:extLst>
      <p:ext uri="{BB962C8B-B14F-4D97-AF65-F5344CB8AC3E}">
        <p14:creationId xmlns:p14="http://schemas.microsoft.com/office/powerpoint/2010/main" val="3251032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102052"/>
            <a:ext cx="6172200" cy="747801"/>
          </a:xfrm>
          <a:prstGeom prst="rect">
            <a:avLst/>
          </a:prstGeom>
        </p:spPr>
        <p:txBody>
          <a:bodyPr vert="horz" wrap="square" lIns="0" tIns="9049" rIns="0" bIns="0" rtlCol="0" anchor="ctr">
            <a:spAutoFit/>
          </a:bodyPr>
          <a:lstStyle/>
          <a:p>
            <a:pPr marL="9525" marR="3810">
              <a:spcBef>
                <a:spcPts val="71"/>
              </a:spcBef>
            </a:pPr>
            <a:r>
              <a:rPr sz="2400" spc="-8" dirty="0"/>
              <a:t>Globally, </a:t>
            </a:r>
            <a:r>
              <a:rPr sz="2400" spc="-4" dirty="0"/>
              <a:t>manufacturing is the biggest  consumer of final</a:t>
            </a:r>
            <a:r>
              <a:rPr sz="2400" spc="30" dirty="0"/>
              <a:t> </a:t>
            </a:r>
            <a:r>
              <a:rPr sz="2400" spc="-8" dirty="0"/>
              <a:t>energy.</a:t>
            </a:r>
          </a:p>
        </p:txBody>
      </p:sp>
      <p:grpSp>
        <p:nvGrpSpPr>
          <p:cNvPr id="3" name="object 3"/>
          <p:cNvGrpSpPr/>
          <p:nvPr/>
        </p:nvGrpSpPr>
        <p:grpSpPr>
          <a:xfrm>
            <a:off x="2315581" y="1208263"/>
            <a:ext cx="4900613" cy="3099911"/>
            <a:chOff x="1563442" y="1611016"/>
            <a:chExt cx="6534150" cy="4133215"/>
          </a:xfrm>
        </p:grpSpPr>
        <p:sp>
          <p:nvSpPr>
            <p:cNvPr id="4" name="object 4"/>
            <p:cNvSpPr/>
            <p:nvPr/>
          </p:nvSpPr>
          <p:spPr>
            <a:xfrm>
              <a:off x="1563442" y="1611016"/>
              <a:ext cx="6534150" cy="4133215"/>
            </a:xfrm>
            <a:custGeom>
              <a:avLst/>
              <a:gdLst/>
              <a:ahLst/>
              <a:cxnLst/>
              <a:rect l="l" t="t" r="r" b="b"/>
              <a:pathLst>
                <a:path w="6534150" h="4133215">
                  <a:moveTo>
                    <a:pt x="0" y="0"/>
                  </a:moveTo>
                  <a:lnTo>
                    <a:pt x="6533778" y="0"/>
                  </a:lnTo>
                  <a:lnTo>
                    <a:pt x="6533778" y="4133148"/>
                  </a:lnTo>
                  <a:lnTo>
                    <a:pt x="0" y="4133148"/>
                  </a:lnTo>
                  <a:lnTo>
                    <a:pt x="0" y="0"/>
                  </a:lnTo>
                  <a:close/>
                </a:path>
              </a:pathLst>
            </a:custGeom>
            <a:ln w="3175">
              <a:solidFill>
                <a:srgbClr val="000000"/>
              </a:solidFill>
            </a:ln>
          </p:spPr>
          <p:txBody>
            <a:bodyPr wrap="square" lIns="0" tIns="0" rIns="0" bIns="0" rtlCol="0"/>
            <a:lstStyle/>
            <a:p>
              <a:endParaRPr sz="1350"/>
            </a:p>
          </p:txBody>
        </p:sp>
        <p:sp>
          <p:nvSpPr>
            <p:cNvPr id="5" name="object 5"/>
            <p:cNvSpPr/>
            <p:nvPr/>
          </p:nvSpPr>
          <p:spPr>
            <a:xfrm>
              <a:off x="4572419" y="3607810"/>
              <a:ext cx="247650" cy="697865"/>
            </a:xfrm>
            <a:custGeom>
              <a:avLst/>
              <a:gdLst/>
              <a:ahLst/>
              <a:cxnLst/>
              <a:rect l="l" t="t" r="r" b="b"/>
              <a:pathLst>
                <a:path w="247650" h="697864">
                  <a:moveTo>
                    <a:pt x="247165" y="697804"/>
                  </a:moveTo>
                  <a:lnTo>
                    <a:pt x="0" y="365005"/>
                  </a:lnTo>
                  <a:lnTo>
                    <a:pt x="0" y="0"/>
                  </a:lnTo>
                  <a:lnTo>
                    <a:pt x="247165" y="332788"/>
                  </a:lnTo>
                  <a:lnTo>
                    <a:pt x="247165" y="697804"/>
                  </a:lnTo>
                  <a:close/>
                </a:path>
              </a:pathLst>
            </a:custGeom>
            <a:solidFill>
              <a:srgbClr val="808000"/>
            </a:solidFill>
          </p:spPr>
          <p:txBody>
            <a:bodyPr wrap="square" lIns="0" tIns="0" rIns="0" bIns="0" rtlCol="0"/>
            <a:lstStyle/>
            <a:p>
              <a:endParaRPr sz="1350"/>
            </a:p>
          </p:txBody>
        </p:sp>
        <p:sp>
          <p:nvSpPr>
            <p:cNvPr id="6" name="object 6"/>
            <p:cNvSpPr/>
            <p:nvPr/>
          </p:nvSpPr>
          <p:spPr>
            <a:xfrm>
              <a:off x="4572419" y="3607810"/>
              <a:ext cx="247650" cy="697865"/>
            </a:xfrm>
            <a:custGeom>
              <a:avLst/>
              <a:gdLst/>
              <a:ahLst/>
              <a:cxnLst/>
              <a:rect l="l" t="t" r="r" b="b"/>
              <a:pathLst>
                <a:path w="247650" h="697864">
                  <a:moveTo>
                    <a:pt x="247165" y="332798"/>
                  </a:moveTo>
                  <a:lnTo>
                    <a:pt x="0" y="0"/>
                  </a:lnTo>
                  <a:lnTo>
                    <a:pt x="0" y="365005"/>
                  </a:lnTo>
                  <a:lnTo>
                    <a:pt x="247165" y="697804"/>
                  </a:lnTo>
                  <a:lnTo>
                    <a:pt x="247165" y="332798"/>
                  </a:lnTo>
                  <a:close/>
                </a:path>
              </a:pathLst>
            </a:custGeom>
            <a:ln w="10745">
              <a:solidFill>
                <a:srgbClr val="000000"/>
              </a:solidFill>
            </a:ln>
          </p:spPr>
          <p:txBody>
            <a:bodyPr wrap="square" lIns="0" tIns="0" rIns="0" bIns="0" rtlCol="0"/>
            <a:lstStyle/>
            <a:p>
              <a:endParaRPr sz="1350"/>
            </a:p>
          </p:txBody>
        </p:sp>
        <p:sp>
          <p:nvSpPr>
            <p:cNvPr id="7" name="object 7"/>
            <p:cNvSpPr/>
            <p:nvPr/>
          </p:nvSpPr>
          <p:spPr>
            <a:xfrm>
              <a:off x="4572419" y="3607810"/>
              <a:ext cx="247650" cy="333375"/>
            </a:xfrm>
            <a:custGeom>
              <a:avLst/>
              <a:gdLst/>
              <a:ahLst/>
              <a:cxnLst/>
              <a:rect l="l" t="t" r="r" b="b"/>
              <a:pathLst>
                <a:path w="247650" h="333375">
                  <a:moveTo>
                    <a:pt x="247165" y="332798"/>
                  </a:moveTo>
                  <a:lnTo>
                    <a:pt x="0" y="0"/>
                  </a:lnTo>
                  <a:lnTo>
                    <a:pt x="247165" y="0"/>
                  </a:lnTo>
                  <a:lnTo>
                    <a:pt x="247165" y="332798"/>
                  </a:lnTo>
                  <a:close/>
                </a:path>
              </a:pathLst>
            </a:custGeom>
            <a:solidFill>
              <a:srgbClr val="FFFF00"/>
            </a:solidFill>
          </p:spPr>
          <p:txBody>
            <a:bodyPr wrap="square" lIns="0" tIns="0" rIns="0" bIns="0" rtlCol="0"/>
            <a:lstStyle/>
            <a:p>
              <a:endParaRPr sz="1350"/>
            </a:p>
          </p:txBody>
        </p:sp>
        <p:sp>
          <p:nvSpPr>
            <p:cNvPr id="8" name="object 8"/>
            <p:cNvSpPr/>
            <p:nvPr/>
          </p:nvSpPr>
          <p:spPr>
            <a:xfrm>
              <a:off x="4572419" y="3607810"/>
              <a:ext cx="247650" cy="333375"/>
            </a:xfrm>
            <a:custGeom>
              <a:avLst/>
              <a:gdLst/>
              <a:ahLst/>
              <a:cxnLst/>
              <a:rect l="l" t="t" r="r" b="b"/>
              <a:pathLst>
                <a:path w="247650" h="333375">
                  <a:moveTo>
                    <a:pt x="0" y="0"/>
                  </a:moveTo>
                  <a:lnTo>
                    <a:pt x="0" y="0"/>
                  </a:lnTo>
                  <a:lnTo>
                    <a:pt x="247165" y="0"/>
                  </a:lnTo>
                  <a:lnTo>
                    <a:pt x="247165" y="332798"/>
                  </a:lnTo>
                  <a:lnTo>
                    <a:pt x="0" y="0"/>
                  </a:lnTo>
                  <a:close/>
                </a:path>
              </a:pathLst>
            </a:custGeom>
            <a:ln w="10742">
              <a:solidFill>
                <a:srgbClr val="000000"/>
              </a:solidFill>
            </a:ln>
          </p:spPr>
          <p:txBody>
            <a:bodyPr wrap="square" lIns="0" tIns="0" rIns="0" bIns="0" rtlCol="0"/>
            <a:lstStyle/>
            <a:p>
              <a:endParaRPr sz="1350"/>
            </a:p>
          </p:txBody>
        </p:sp>
        <p:sp>
          <p:nvSpPr>
            <p:cNvPr id="9" name="object 9"/>
            <p:cNvSpPr/>
            <p:nvPr/>
          </p:nvSpPr>
          <p:spPr>
            <a:xfrm>
              <a:off x="4583166" y="3253540"/>
              <a:ext cx="0" cy="75565"/>
            </a:xfrm>
            <a:custGeom>
              <a:avLst/>
              <a:gdLst/>
              <a:ahLst/>
              <a:cxnLst/>
              <a:rect l="l" t="t" r="r" b="b"/>
              <a:pathLst>
                <a:path h="75564">
                  <a:moveTo>
                    <a:pt x="0" y="0"/>
                  </a:moveTo>
                  <a:lnTo>
                    <a:pt x="0" y="75148"/>
                  </a:lnTo>
                </a:path>
              </a:pathLst>
            </a:custGeom>
            <a:ln w="3175">
              <a:solidFill>
                <a:srgbClr val="000000"/>
              </a:solidFill>
            </a:ln>
          </p:spPr>
          <p:txBody>
            <a:bodyPr wrap="square" lIns="0" tIns="0" rIns="0" bIns="0" rtlCol="0"/>
            <a:lstStyle/>
            <a:p>
              <a:endParaRPr sz="1350"/>
            </a:p>
          </p:txBody>
        </p:sp>
        <p:sp>
          <p:nvSpPr>
            <p:cNvPr id="10" name="object 10"/>
            <p:cNvSpPr/>
            <p:nvPr/>
          </p:nvSpPr>
          <p:spPr>
            <a:xfrm>
              <a:off x="4583166" y="3328688"/>
              <a:ext cx="97155" cy="279400"/>
            </a:xfrm>
            <a:custGeom>
              <a:avLst/>
              <a:gdLst/>
              <a:ahLst/>
              <a:cxnLst/>
              <a:rect l="l" t="t" r="r" b="b"/>
              <a:pathLst>
                <a:path w="97154" h="279400">
                  <a:moveTo>
                    <a:pt x="0" y="0"/>
                  </a:moveTo>
                  <a:lnTo>
                    <a:pt x="96717" y="279121"/>
                  </a:lnTo>
                </a:path>
              </a:pathLst>
            </a:custGeom>
            <a:ln w="3175">
              <a:solidFill>
                <a:srgbClr val="000000"/>
              </a:solidFill>
            </a:ln>
          </p:spPr>
          <p:txBody>
            <a:bodyPr wrap="square" lIns="0" tIns="0" rIns="0" bIns="0" rtlCol="0"/>
            <a:lstStyle/>
            <a:p>
              <a:endParaRPr sz="1350"/>
            </a:p>
          </p:txBody>
        </p:sp>
        <p:sp>
          <p:nvSpPr>
            <p:cNvPr id="11" name="object 11"/>
            <p:cNvSpPr/>
            <p:nvPr/>
          </p:nvSpPr>
          <p:spPr>
            <a:xfrm>
              <a:off x="3938385" y="3693704"/>
              <a:ext cx="881380" cy="612140"/>
            </a:xfrm>
            <a:custGeom>
              <a:avLst/>
              <a:gdLst/>
              <a:ahLst/>
              <a:cxnLst/>
              <a:rect l="l" t="t" r="r" b="b"/>
              <a:pathLst>
                <a:path w="881379" h="612139">
                  <a:moveTo>
                    <a:pt x="881200" y="611909"/>
                  </a:moveTo>
                  <a:lnTo>
                    <a:pt x="0" y="364994"/>
                  </a:lnTo>
                  <a:lnTo>
                    <a:pt x="0" y="0"/>
                  </a:lnTo>
                  <a:lnTo>
                    <a:pt x="881200" y="246904"/>
                  </a:lnTo>
                  <a:lnTo>
                    <a:pt x="881200" y="611909"/>
                  </a:lnTo>
                  <a:close/>
                </a:path>
              </a:pathLst>
            </a:custGeom>
            <a:solidFill>
              <a:srgbClr val="800000"/>
            </a:solidFill>
          </p:spPr>
          <p:txBody>
            <a:bodyPr wrap="square" lIns="0" tIns="0" rIns="0" bIns="0" rtlCol="0"/>
            <a:lstStyle/>
            <a:p>
              <a:endParaRPr sz="1350"/>
            </a:p>
          </p:txBody>
        </p:sp>
        <p:sp>
          <p:nvSpPr>
            <p:cNvPr id="12" name="object 12"/>
            <p:cNvSpPr/>
            <p:nvPr/>
          </p:nvSpPr>
          <p:spPr>
            <a:xfrm>
              <a:off x="3938385" y="3693694"/>
              <a:ext cx="881380" cy="612140"/>
            </a:xfrm>
            <a:custGeom>
              <a:avLst/>
              <a:gdLst/>
              <a:ahLst/>
              <a:cxnLst/>
              <a:rect l="l" t="t" r="r" b="b"/>
              <a:pathLst>
                <a:path w="881379" h="612139">
                  <a:moveTo>
                    <a:pt x="881200" y="246915"/>
                  </a:moveTo>
                  <a:lnTo>
                    <a:pt x="0" y="0"/>
                  </a:lnTo>
                  <a:lnTo>
                    <a:pt x="0" y="365005"/>
                  </a:lnTo>
                  <a:lnTo>
                    <a:pt x="881200" y="611920"/>
                  </a:lnTo>
                  <a:lnTo>
                    <a:pt x="881200" y="246915"/>
                  </a:lnTo>
                  <a:close/>
                </a:path>
              </a:pathLst>
            </a:custGeom>
            <a:ln w="10738">
              <a:solidFill>
                <a:srgbClr val="000000"/>
              </a:solidFill>
            </a:ln>
          </p:spPr>
          <p:txBody>
            <a:bodyPr wrap="square" lIns="0" tIns="0" rIns="0" bIns="0" rtlCol="0"/>
            <a:lstStyle/>
            <a:p>
              <a:endParaRPr sz="1350"/>
            </a:p>
          </p:txBody>
        </p:sp>
        <p:sp>
          <p:nvSpPr>
            <p:cNvPr id="13" name="object 13"/>
            <p:cNvSpPr/>
            <p:nvPr/>
          </p:nvSpPr>
          <p:spPr>
            <a:xfrm>
              <a:off x="3938385" y="3607810"/>
              <a:ext cx="881380" cy="333375"/>
            </a:xfrm>
            <a:custGeom>
              <a:avLst/>
              <a:gdLst/>
              <a:ahLst/>
              <a:cxnLst/>
              <a:rect l="l" t="t" r="r" b="b"/>
              <a:pathLst>
                <a:path w="881379" h="333375">
                  <a:moveTo>
                    <a:pt x="881200" y="332788"/>
                  </a:moveTo>
                  <a:lnTo>
                    <a:pt x="0" y="85883"/>
                  </a:lnTo>
                  <a:lnTo>
                    <a:pt x="32239" y="75148"/>
                  </a:lnTo>
                  <a:lnTo>
                    <a:pt x="64467" y="75148"/>
                  </a:lnTo>
                  <a:lnTo>
                    <a:pt x="85970" y="64401"/>
                  </a:lnTo>
                  <a:lnTo>
                    <a:pt x="118209" y="64401"/>
                  </a:lnTo>
                  <a:lnTo>
                    <a:pt x="161184" y="53666"/>
                  </a:lnTo>
                  <a:lnTo>
                    <a:pt x="193434" y="53666"/>
                  </a:lnTo>
                  <a:lnTo>
                    <a:pt x="214926" y="42931"/>
                  </a:lnTo>
                  <a:lnTo>
                    <a:pt x="257901" y="42931"/>
                  </a:lnTo>
                  <a:lnTo>
                    <a:pt x="300897" y="32206"/>
                  </a:lnTo>
                  <a:lnTo>
                    <a:pt x="333136" y="32206"/>
                  </a:lnTo>
                  <a:lnTo>
                    <a:pt x="376122" y="21470"/>
                  </a:lnTo>
                  <a:lnTo>
                    <a:pt x="440600" y="21470"/>
                  </a:lnTo>
                  <a:lnTo>
                    <a:pt x="483585" y="10735"/>
                  </a:lnTo>
                  <a:lnTo>
                    <a:pt x="591049" y="10735"/>
                  </a:lnTo>
                  <a:lnTo>
                    <a:pt x="634034" y="0"/>
                  </a:lnTo>
                  <a:lnTo>
                    <a:pt x="881200" y="332788"/>
                  </a:lnTo>
                  <a:close/>
                </a:path>
              </a:pathLst>
            </a:custGeom>
            <a:solidFill>
              <a:srgbClr val="FF0000"/>
            </a:solidFill>
          </p:spPr>
          <p:txBody>
            <a:bodyPr wrap="square" lIns="0" tIns="0" rIns="0" bIns="0" rtlCol="0"/>
            <a:lstStyle/>
            <a:p>
              <a:endParaRPr sz="1350"/>
            </a:p>
          </p:txBody>
        </p:sp>
        <p:sp>
          <p:nvSpPr>
            <p:cNvPr id="14" name="object 14"/>
            <p:cNvSpPr/>
            <p:nvPr/>
          </p:nvSpPr>
          <p:spPr>
            <a:xfrm>
              <a:off x="3938385" y="3607810"/>
              <a:ext cx="881380" cy="333375"/>
            </a:xfrm>
            <a:custGeom>
              <a:avLst/>
              <a:gdLst/>
              <a:ahLst/>
              <a:cxnLst/>
              <a:rect l="l" t="t" r="r" b="b"/>
              <a:pathLst>
                <a:path w="881379" h="333375">
                  <a:moveTo>
                    <a:pt x="0" y="85883"/>
                  </a:moveTo>
                  <a:lnTo>
                    <a:pt x="32239" y="75148"/>
                  </a:lnTo>
                  <a:lnTo>
                    <a:pt x="64478" y="75148"/>
                  </a:lnTo>
                  <a:lnTo>
                    <a:pt x="85970" y="64412"/>
                  </a:lnTo>
                  <a:lnTo>
                    <a:pt x="118209" y="64412"/>
                  </a:lnTo>
                  <a:lnTo>
                    <a:pt x="161195" y="53677"/>
                  </a:lnTo>
                  <a:lnTo>
                    <a:pt x="193434" y="53677"/>
                  </a:lnTo>
                  <a:lnTo>
                    <a:pt x="214926" y="42941"/>
                  </a:lnTo>
                  <a:lnTo>
                    <a:pt x="257912" y="42941"/>
                  </a:lnTo>
                  <a:lnTo>
                    <a:pt x="300897" y="32206"/>
                  </a:lnTo>
                  <a:lnTo>
                    <a:pt x="333136" y="32206"/>
                  </a:lnTo>
                  <a:lnTo>
                    <a:pt x="376122" y="21470"/>
                  </a:lnTo>
                  <a:lnTo>
                    <a:pt x="397614" y="21470"/>
                  </a:lnTo>
                  <a:lnTo>
                    <a:pt x="440600" y="21470"/>
                  </a:lnTo>
                  <a:lnTo>
                    <a:pt x="483585" y="10735"/>
                  </a:lnTo>
                  <a:lnTo>
                    <a:pt x="526570" y="10735"/>
                  </a:lnTo>
                  <a:lnTo>
                    <a:pt x="548063" y="10735"/>
                  </a:lnTo>
                  <a:lnTo>
                    <a:pt x="591049" y="10735"/>
                  </a:lnTo>
                  <a:lnTo>
                    <a:pt x="634034" y="0"/>
                  </a:lnTo>
                  <a:lnTo>
                    <a:pt x="881200" y="332798"/>
                  </a:lnTo>
                  <a:lnTo>
                    <a:pt x="0" y="85883"/>
                  </a:lnTo>
                  <a:close/>
                </a:path>
              </a:pathLst>
            </a:custGeom>
            <a:ln w="10736">
              <a:solidFill>
                <a:srgbClr val="000000"/>
              </a:solidFill>
            </a:ln>
          </p:spPr>
          <p:txBody>
            <a:bodyPr wrap="square" lIns="0" tIns="0" rIns="0" bIns="0" rtlCol="0"/>
            <a:lstStyle/>
            <a:p>
              <a:endParaRPr sz="1350"/>
            </a:p>
          </p:txBody>
        </p:sp>
        <p:sp>
          <p:nvSpPr>
            <p:cNvPr id="15" name="object 15"/>
            <p:cNvSpPr/>
            <p:nvPr/>
          </p:nvSpPr>
          <p:spPr>
            <a:xfrm>
              <a:off x="3229126" y="3167656"/>
              <a:ext cx="75565" cy="0"/>
            </a:xfrm>
            <a:custGeom>
              <a:avLst/>
              <a:gdLst/>
              <a:ahLst/>
              <a:cxnLst/>
              <a:rect l="l" t="t" r="r" b="b"/>
              <a:pathLst>
                <a:path w="75564">
                  <a:moveTo>
                    <a:pt x="0" y="0"/>
                  </a:moveTo>
                  <a:lnTo>
                    <a:pt x="75224" y="0"/>
                  </a:lnTo>
                </a:path>
              </a:pathLst>
            </a:custGeom>
            <a:ln w="3175">
              <a:solidFill>
                <a:srgbClr val="000000"/>
              </a:solidFill>
            </a:ln>
          </p:spPr>
          <p:txBody>
            <a:bodyPr wrap="square" lIns="0" tIns="0" rIns="0" bIns="0" rtlCol="0"/>
            <a:lstStyle/>
            <a:p>
              <a:endParaRPr sz="1350"/>
            </a:p>
          </p:txBody>
        </p:sp>
        <p:sp>
          <p:nvSpPr>
            <p:cNvPr id="16" name="object 16"/>
            <p:cNvSpPr/>
            <p:nvPr/>
          </p:nvSpPr>
          <p:spPr>
            <a:xfrm>
              <a:off x="3304351" y="3167656"/>
              <a:ext cx="924560" cy="472440"/>
            </a:xfrm>
            <a:custGeom>
              <a:avLst/>
              <a:gdLst/>
              <a:ahLst/>
              <a:cxnLst/>
              <a:rect l="l" t="t" r="r" b="b"/>
              <a:pathLst>
                <a:path w="924560" h="472439">
                  <a:moveTo>
                    <a:pt x="0" y="0"/>
                  </a:moveTo>
                  <a:lnTo>
                    <a:pt x="924185" y="472359"/>
                  </a:lnTo>
                </a:path>
              </a:pathLst>
            </a:custGeom>
            <a:ln w="3175">
              <a:solidFill>
                <a:srgbClr val="000000"/>
              </a:solidFill>
            </a:ln>
          </p:spPr>
          <p:txBody>
            <a:bodyPr wrap="square" lIns="0" tIns="0" rIns="0" bIns="0" rtlCol="0"/>
            <a:lstStyle/>
            <a:p>
              <a:endParaRPr sz="1350"/>
            </a:p>
          </p:txBody>
        </p:sp>
        <p:sp>
          <p:nvSpPr>
            <p:cNvPr id="17" name="object 17"/>
            <p:cNvSpPr/>
            <p:nvPr/>
          </p:nvSpPr>
          <p:spPr>
            <a:xfrm>
              <a:off x="5958698" y="3951344"/>
              <a:ext cx="161290" cy="526415"/>
            </a:xfrm>
            <a:custGeom>
              <a:avLst/>
              <a:gdLst/>
              <a:ahLst/>
              <a:cxnLst/>
              <a:rect l="l" t="t" r="r" b="b"/>
              <a:pathLst>
                <a:path w="161289" h="526414">
                  <a:moveTo>
                    <a:pt x="0" y="526037"/>
                  </a:moveTo>
                  <a:lnTo>
                    <a:pt x="0" y="161031"/>
                  </a:lnTo>
                  <a:lnTo>
                    <a:pt x="21492" y="150296"/>
                  </a:lnTo>
                  <a:lnTo>
                    <a:pt x="32239" y="139560"/>
                  </a:lnTo>
                  <a:lnTo>
                    <a:pt x="75213" y="118089"/>
                  </a:lnTo>
                  <a:lnTo>
                    <a:pt x="85970" y="107354"/>
                  </a:lnTo>
                  <a:lnTo>
                    <a:pt x="96717" y="85883"/>
                  </a:lnTo>
                  <a:lnTo>
                    <a:pt x="118209" y="75148"/>
                  </a:lnTo>
                  <a:lnTo>
                    <a:pt x="150448" y="42941"/>
                  </a:lnTo>
                  <a:lnTo>
                    <a:pt x="150448" y="10735"/>
                  </a:lnTo>
                  <a:lnTo>
                    <a:pt x="161184" y="0"/>
                  </a:lnTo>
                  <a:lnTo>
                    <a:pt x="161184" y="365005"/>
                  </a:lnTo>
                  <a:lnTo>
                    <a:pt x="150448" y="375740"/>
                  </a:lnTo>
                  <a:lnTo>
                    <a:pt x="150448" y="407947"/>
                  </a:lnTo>
                  <a:lnTo>
                    <a:pt x="118209" y="440153"/>
                  </a:lnTo>
                  <a:lnTo>
                    <a:pt x="96717" y="450888"/>
                  </a:lnTo>
                  <a:lnTo>
                    <a:pt x="85970" y="472359"/>
                  </a:lnTo>
                  <a:lnTo>
                    <a:pt x="75213" y="483095"/>
                  </a:lnTo>
                  <a:lnTo>
                    <a:pt x="32239" y="504566"/>
                  </a:lnTo>
                  <a:lnTo>
                    <a:pt x="21492" y="515301"/>
                  </a:lnTo>
                  <a:lnTo>
                    <a:pt x="0" y="526037"/>
                  </a:lnTo>
                  <a:close/>
                </a:path>
              </a:pathLst>
            </a:custGeom>
            <a:solidFill>
              <a:srgbClr val="4D6600"/>
            </a:solidFill>
          </p:spPr>
          <p:txBody>
            <a:bodyPr wrap="square" lIns="0" tIns="0" rIns="0" bIns="0" rtlCol="0"/>
            <a:lstStyle/>
            <a:p>
              <a:endParaRPr sz="1350"/>
            </a:p>
          </p:txBody>
        </p:sp>
        <p:sp>
          <p:nvSpPr>
            <p:cNvPr id="18" name="object 18"/>
            <p:cNvSpPr/>
            <p:nvPr/>
          </p:nvSpPr>
          <p:spPr>
            <a:xfrm>
              <a:off x="5958698" y="3940609"/>
              <a:ext cx="161290" cy="537210"/>
            </a:xfrm>
            <a:custGeom>
              <a:avLst/>
              <a:gdLst/>
              <a:ahLst/>
              <a:cxnLst/>
              <a:rect l="l" t="t" r="r" b="b"/>
              <a:pathLst>
                <a:path w="161289" h="537210">
                  <a:moveTo>
                    <a:pt x="161195" y="0"/>
                  </a:moveTo>
                  <a:lnTo>
                    <a:pt x="161195" y="10735"/>
                  </a:lnTo>
                  <a:lnTo>
                    <a:pt x="150448" y="21470"/>
                  </a:lnTo>
                  <a:lnTo>
                    <a:pt x="150448" y="42941"/>
                  </a:lnTo>
                  <a:lnTo>
                    <a:pt x="150448" y="53677"/>
                  </a:lnTo>
                  <a:lnTo>
                    <a:pt x="139702" y="64412"/>
                  </a:lnTo>
                  <a:lnTo>
                    <a:pt x="128956" y="75148"/>
                  </a:lnTo>
                  <a:lnTo>
                    <a:pt x="118209" y="85883"/>
                  </a:lnTo>
                  <a:lnTo>
                    <a:pt x="96717" y="96619"/>
                  </a:lnTo>
                  <a:lnTo>
                    <a:pt x="85970" y="118089"/>
                  </a:lnTo>
                  <a:lnTo>
                    <a:pt x="75224" y="128825"/>
                  </a:lnTo>
                  <a:lnTo>
                    <a:pt x="53731" y="139560"/>
                  </a:lnTo>
                  <a:lnTo>
                    <a:pt x="32239" y="150296"/>
                  </a:lnTo>
                  <a:lnTo>
                    <a:pt x="21492" y="161031"/>
                  </a:lnTo>
                  <a:lnTo>
                    <a:pt x="0" y="171767"/>
                  </a:lnTo>
                  <a:lnTo>
                    <a:pt x="0" y="536772"/>
                  </a:lnTo>
                  <a:lnTo>
                    <a:pt x="21492" y="526037"/>
                  </a:lnTo>
                  <a:lnTo>
                    <a:pt x="32239" y="515301"/>
                  </a:lnTo>
                  <a:lnTo>
                    <a:pt x="53731" y="504566"/>
                  </a:lnTo>
                  <a:lnTo>
                    <a:pt x="75224" y="493830"/>
                  </a:lnTo>
                  <a:lnTo>
                    <a:pt x="85970" y="483095"/>
                  </a:lnTo>
                  <a:lnTo>
                    <a:pt x="96717" y="461624"/>
                  </a:lnTo>
                  <a:lnTo>
                    <a:pt x="118209" y="450888"/>
                  </a:lnTo>
                  <a:lnTo>
                    <a:pt x="128956" y="440153"/>
                  </a:lnTo>
                  <a:lnTo>
                    <a:pt x="139702" y="429417"/>
                  </a:lnTo>
                  <a:lnTo>
                    <a:pt x="150448" y="418682"/>
                  </a:lnTo>
                  <a:lnTo>
                    <a:pt x="150448" y="407947"/>
                  </a:lnTo>
                  <a:lnTo>
                    <a:pt x="150448" y="386476"/>
                  </a:lnTo>
                  <a:lnTo>
                    <a:pt x="161195" y="375740"/>
                  </a:lnTo>
                  <a:lnTo>
                    <a:pt x="161195" y="365005"/>
                  </a:lnTo>
                  <a:lnTo>
                    <a:pt x="161195" y="0"/>
                  </a:lnTo>
                  <a:close/>
                </a:path>
              </a:pathLst>
            </a:custGeom>
            <a:ln w="10745">
              <a:solidFill>
                <a:srgbClr val="000000"/>
              </a:solidFill>
            </a:ln>
          </p:spPr>
          <p:txBody>
            <a:bodyPr wrap="square" lIns="0" tIns="0" rIns="0" bIns="0" rtlCol="0"/>
            <a:lstStyle/>
            <a:p>
              <a:endParaRPr sz="1350"/>
            </a:p>
          </p:txBody>
        </p:sp>
        <p:sp>
          <p:nvSpPr>
            <p:cNvPr id="19" name="object 19"/>
            <p:cNvSpPr/>
            <p:nvPr/>
          </p:nvSpPr>
          <p:spPr>
            <a:xfrm>
              <a:off x="4819586" y="3940609"/>
              <a:ext cx="1128395" cy="526415"/>
            </a:xfrm>
            <a:custGeom>
              <a:avLst/>
              <a:gdLst/>
              <a:ahLst/>
              <a:cxnLst/>
              <a:rect l="l" t="t" r="r" b="b"/>
              <a:pathLst>
                <a:path w="1128395" h="526414">
                  <a:moveTo>
                    <a:pt x="1128366" y="526037"/>
                  </a:moveTo>
                  <a:lnTo>
                    <a:pt x="0" y="365005"/>
                  </a:lnTo>
                  <a:lnTo>
                    <a:pt x="0" y="0"/>
                  </a:lnTo>
                  <a:lnTo>
                    <a:pt x="1128366" y="161031"/>
                  </a:lnTo>
                  <a:lnTo>
                    <a:pt x="1128366" y="526037"/>
                  </a:lnTo>
                  <a:close/>
                </a:path>
              </a:pathLst>
            </a:custGeom>
            <a:solidFill>
              <a:srgbClr val="4D6600"/>
            </a:solidFill>
          </p:spPr>
          <p:txBody>
            <a:bodyPr wrap="square" lIns="0" tIns="0" rIns="0" bIns="0" rtlCol="0"/>
            <a:lstStyle/>
            <a:p>
              <a:endParaRPr sz="1350"/>
            </a:p>
          </p:txBody>
        </p:sp>
        <p:sp>
          <p:nvSpPr>
            <p:cNvPr id="20" name="object 20"/>
            <p:cNvSpPr/>
            <p:nvPr/>
          </p:nvSpPr>
          <p:spPr>
            <a:xfrm>
              <a:off x="4819586" y="3940609"/>
              <a:ext cx="1128395" cy="526415"/>
            </a:xfrm>
            <a:custGeom>
              <a:avLst/>
              <a:gdLst/>
              <a:ahLst/>
              <a:cxnLst/>
              <a:rect l="l" t="t" r="r" b="b"/>
              <a:pathLst>
                <a:path w="1128395" h="526414">
                  <a:moveTo>
                    <a:pt x="0" y="0"/>
                  </a:moveTo>
                  <a:lnTo>
                    <a:pt x="1128366" y="161031"/>
                  </a:lnTo>
                  <a:lnTo>
                    <a:pt x="1128366" y="526037"/>
                  </a:lnTo>
                  <a:lnTo>
                    <a:pt x="0" y="365005"/>
                  </a:lnTo>
                  <a:lnTo>
                    <a:pt x="0" y="0"/>
                  </a:lnTo>
                  <a:close/>
                </a:path>
              </a:pathLst>
            </a:custGeom>
            <a:ln w="10737">
              <a:solidFill>
                <a:srgbClr val="000000"/>
              </a:solidFill>
            </a:ln>
          </p:spPr>
          <p:txBody>
            <a:bodyPr wrap="square" lIns="0" tIns="0" rIns="0" bIns="0" rtlCol="0"/>
            <a:lstStyle/>
            <a:p>
              <a:endParaRPr sz="1350"/>
            </a:p>
          </p:txBody>
        </p:sp>
        <p:sp>
          <p:nvSpPr>
            <p:cNvPr id="21" name="object 21"/>
            <p:cNvSpPr/>
            <p:nvPr/>
          </p:nvSpPr>
          <p:spPr>
            <a:xfrm>
              <a:off x="4819586" y="3607810"/>
              <a:ext cx="1300480" cy="504825"/>
            </a:xfrm>
            <a:custGeom>
              <a:avLst/>
              <a:gdLst/>
              <a:ahLst/>
              <a:cxnLst/>
              <a:rect l="l" t="t" r="r" b="b"/>
              <a:pathLst>
                <a:path w="1300479" h="504825">
                  <a:moveTo>
                    <a:pt x="1139112" y="504566"/>
                  </a:moveTo>
                  <a:lnTo>
                    <a:pt x="0" y="332798"/>
                  </a:lnTo>
                  <a:lnTo>
                    <a:pt x="0" y="0"/>
                  </a:lnTo>
                  <a:lnTo>
                    <a:pt x="268658" y="0"/>
                  </a:lnTo>
                  <a:lnTo>
                    <a:pt x="311644" y="10735"/>
                  </a:lnTo>
                  <a:lnTo>
                    <a:pt x="397614" y="10735"/>
                  </a:lnTo>
                  <a:lnTo>
                    <a:pt x="440589" y="21470"/>
                  </a:lnTo>
                  <a:lnTo>
                    <a:pt x="526570" y="21470"/>
                  </a:lnTo>
                  <a:lnTo>
                    <a:pt x="569556" y="32206"/>
                  </a:lnTo>
                  <a:lnTo>
                    <a:pt x="612541" y="32206"/>
                  </a:lnTo>
                  <a:lnTo>
                    <a:pt x="655527" y="42941"/>
                  </a:lnTo>
                  <a:lnTo>
                    <a:pt x="687766" y="53677"/>
                  </a:lnTo>
                  <a:lnTo>
                    <a:pt x="730740" y="53677"/>
                  </a:lnTo>
                  <a:lnTo>
                    <a:pt x="762990" y="64412"/>
                  </a:lnTo>
                  <a:lnTo>
                    <a:pt x="795229" y="64412"/>
                  </a:lnTo>
                  <a:lnTo>
                    <a:pt x="838215" y="75158"/>
                  </a:lnTo>
                  <a:lnTo>
                    <a:pt x="902693" y="96619"/>
                  </a:lnTo>
                  <a:lnTo>
                    <a:pt x="934932" y="96619"/>
                  </a:lnTo>
                  <a:lnTo>
                    <a:pt x="999410" y="118089"/>
                  </a:lnTo>
                  <a:lnTo>
                    <a:pt x="1020892" y="128825"/>
                  </a:lnTo>
                  <a:lnTo>
                    <a:pt x="1053141" y="139560"/>
                  </a:lnTo>
                  <a:lnTo>
                    <a:pt x="1096127" y="161031"/>
                  </a:lnTo>
                  <a:lnTo>
                    <a:pt x="1128366" y="161031"/>
                  </a:lnTo>
                  <a:lnTo>
                    <a:pt x="1139112" y="171777"/>
                  </a:lnTo>
                  <a:lnTo>
                    <a:pt x="1160605" y="182513"/>
                  </a:lnTo>
                  <a:lnTo>
                    <a:pt x="1171351" y="193238"/>
                  </a:lnTo>
                  <a:lnTo>
                    <a:pt x="1214326" y="214708"/>
                  </a:lnTo>
                  <a:lnTo>
                    <a:pt x="1235829" y="236179"/>
                  </a:lnTo>
                  <a:lnTo>
                    <a:pt x="1257322" y="246915"/>
                  </a:lnTo>
                  <a:lnTo>
                    <a:pt x="1278815" y="268396"/>
                  </a:lnTo>
                  <a:lnTo>
                    <a:pt x="1278815" y="279132"/>
                  </a:lnTo>
                  <a:lnTo>
                    <a:pt x="1289561" y="289857"/>
                  </a:lnTo>
                  <a:lnTo>
                    <a:pt x="1289561" y="311328"/>
                  </a:lnTo>
                  <a:lnTo>
                    <a:pt x="1300307" y="322063"/>
                  </a:lnTo>
                  <a:lnTo>
                    <a:pt x="1300307" y="354269"/>
                  </a:lnTo>
                  <a:lnTo>
                    <a:pt x="1289561" y="365016"/>
                  </a:lnTo>
                  <a:lnTo>
                    <a:pt x="1289561" y="375751"/>
                  </a:lnTo>
                  <a:lnTo>
                    <a:pt x="1278815" y="386476"/>
                  </a:lnTo>
                  <a:lnTo>
                    <a:pt x="1278815" y="397211"/>
                  </a:lnTo>
                  <a:lnTo>
                    <a:pt x="1257322" y="418682"/>
                  </a:lnTo>
                  <a:lnTo>
                    <a:pt x="1235829" y="429417"/>
                  </a:lnTo>
                  <a:lnTo>
                    <a:pt x="1225083" y="450888"/>
                  </a:lnTo>
                  <a:lnTo>
                    <a:pt x="1214326" y="461635"/>
                  </a:lnTo>
                  <a:lnTo>
                    <a:pt x="1171351" y="483095"/>
                  </a:lnTo>
                  <a:lnTo>
                    <a:pt x="1160605" y="493830"/>
                  </a:lnTo>
                  <a:lnTo>
                    <a:pt x="1139112" y="504566"/>
                  </a:lnTo>
                  <a:close/>
                </a:path>
              </a:pathLst>
            </a:custGeom>
            <a:solidFill>
              <a:srgbClr val="99CC00"/>
            </a:solidFill>
          </p:spPr>
          <p:txBody>
            <a:bodyPr wrap="square" lIns="0" tIns="0" rIns="0" bIns="0" rtlCol="0"/>
            <a:lstStyle/>
            <a:p>
              <a:endParaRPr sz="1350"/>
            </a:p>
          </p:txBody>
        </p:sp>
        <p:sp>
          <p:nvSpPr>
            <p:cNvPr id="22" name="object 22"/>
            <p:cNvSpPr/>
            <p:nvPr/>
          </p:nvSpPr>
          <p:spPr>
            <a:xfrm>
              <a:off x="4819586" y="3607810"/>
              <a:ext cx="1300480" cy="504825"/>
            </a:xfrm>
            <a:custGeom>
              <a:avLst/>
              <a:gdLst/>
              <a:ahLst/>
              <a:cxnLst/>
              <a:rect l="l" t="t" r="r" b="b"/>
              <a:pathLst>
                <a:path w="1300479" h="504825">
                  <a:moveTo>
                    <a:pt x="0" y="0"/>
                  </a:moveTo>
                  <a:lnTo>
                    <a:pt x="0" y="0"/>
                  </a:lnTo>
                  <a:lnTo>
                    <a:pt x="268658" y="0"/>
                  </a:lnTo>
                  <a:lnTo>
                    <a:pt x="311644" y="10735"/>
                  </a:lnTo>
                  <a:lnTo>
                    <a:pt x="354629" y="10735"/>
                  </a:lnTo>
                  <a:lnTo>
                    <a:pt x="397614" y="10735"/>
                  </a:lnTo>
                  <a:lnTo>
                    <a:pt x="440600" y="21470"/>
                  </a:lnTo>
                  <a:lnTo>
                    <a:pt x="483585" y="21470"/>
                  </a:lnTo>
                  <a:lnTo>
                    <a:pt x="526570" y="21470"/>
                  </a:lnTo>
                  <a:lnTo>
                    <a:pt x="569556" y="32206"/>
                  </a:lnTo>
                  <a:lnTo>
                    <a:pt x="612541" y="32206"/>
                  </a:lnTo>
                  <a:lnTo>
                    <a:pt x="655527" y="42941"/>
                  </a:lnTo>
                  <a:lnTo>
                    <a:pt x="687766" y="53677"/>
                  </a:lnTo>
                  <a:lnTo>
                    <a:pt x="730751" y="53677"/>
                  </a:lnTo>
                  <a:lnTo>
                    <a:pt x="762990" y="64412"/>
                  </a:lnTo>
                  <a:lnTo>
                    <a:pt x="795229" y="64412"/>
                  </a:lnTo>
                  <a:lnTo>
                    <a:pt x="838215" y="75148"/>
                  </a:lnTo>
                  <a:lnTo>
                    <a:pt x="870454" y="85883"/>
                  </a:lnTo>
                  <a:lnTo>
                    <a:pt x="902693" y="96619"/>
                  </a:lnTo>
                  <a:lnTo>
                    <a:pt x="934932" y="96619"/>
                  </a:lnTo>
                  <a:lnTo>
                    <a:pt x="967171" y="107354"/>
                  </a:lnTo>
                  <a:lnTo>
                    <a:pt x="999410" y="118089"/>
                  </a:lnTo>
                  <a:lnTo>
                    <a:pt x="1020902" y="128825"/>
                  </a:lnTo>
                  <a:lnTo>
                    <a:pt x="1053141" y="139560"/>
                  </a:lnTo>
                  <a:lnTo>
                    <a:pt x="1074634" y="150296"/>
                  </a:lnTo>
                  <a:lnTo>
                    <a:pt x="1096127" y="161031"/>
                  </a:lnTo>
                  <a:lnTo>
                    <a:pt x="1128366" y="161031"/>
                  </a:lnTo>
                  <a:lnTo>
                    <a:pt x="1139112" y="171767"/>
                  </a:lnTo>
                  <a:lnTo>
                    <a:pt x="1160605" y="182502"/>
                  </a:lnTo>
                  <a:lnTo>
                    <a:pt x="1171351" y="193238"/>
                  </a:lnTo>
                  <a:lnTo>
                    <a:pt x="1192844" y="203973"/>
                  </a:lnTo>
                  <a:lnTo>
                    <a:pt x="1214337" y="214708"/>
                  </a:lnTo>
                  <a:lnTo>
                    <a:pt x="1225083" y="225444"/>
                  </a:lnTo>
                  <a:lnTo>
                    <a:pt x="1235829" y="236179"/>
                  </a:lnTo>
                  <a:lnTo>
                    <a:pt x="1257322" y="246915"/>
                  </a:lnTo>
                  <a:lnTo>
                    <a:pt x="1268068" y="257650"/>
                  </a:lnTo>
                  <a:lnTo>
                    <a:pt x="1278815" y="268386"/>
                  </a:lnTo>
                  <a:lnTo>
                    <a:pt x="1278815" y="279121"/>
                  </a:lnTo>
                  <a:lnTo>
                    <a:pt x="1289561" y="289857"/>
                  </a:lnTo>
                  <a:lnTo>
                    <a:pt x="1289561" y="311328"/>
                  </a:lnTo>
                  <a:lnTo>
                    <a:pt x="1300307" y="322063"/>
                  </a:lnTo>
                  <a:lnTo>
                    <a:pt x="1300307" y="332798"/>
                  </a:lnTo>
                  <a:lnTo>
                    <a:pt x="1300307" y="343534"/>
                  </a:lnTo>
                  <a:lnTo>
                    <a:pt x="1300307" y="354269"/>
                  </a:lnTo>
                  <a:lnTo>
                    <a:pt x="1289561" y="365005"/>
                  </a:lnTo>
                  <a:lnTo>
                    <a:pt x="1289561" y="375740"/>
                  </a:lnTo>
                  <a:lnTo>
                    <a:pt x="1278815" y="386476"/>
                  </a:lnTo>
                  <a:lnTo>
                    <a:pt x="1278815" y="397211"/>
                  </a:lnTo>
                  <a:lnTo>
                    <a:pt x="1268068" y="407947"/>
                  </a:lnTo>
                  <a:lnTo>
                    <a:pt x="1257322" y="418682"/>
                  </a:lnTo>
                  <a:lnTo>
                    <a:pt x="1235829" y="429417"/>
                  </a:lnTo>
                  <a:lnTo>
                    <a:pt x="1225083" y="450888"/>
                  </a:lnTo>
                  <a:lnTo>
                    <a:pt x="1214337" y="461624"/>
                  </a:lnTo>
                  <a:lnTo>
                    <a:pt x="1192844" y="472359"/>
                  </a:lnTo>
                  <a:lnTo>
                    <a:pt x="1171351" y="483095"/>
                  </a:lnTo>
                  <a:lnTo>
                    <a:pt x="1160605" y="493830"/>
                  </a:lnTo>
                  <a:lnTo>
                    <a:pt x="1139112" y="504566"/>
                  </a:lnTo>
                  <a:lnTo>
                    <a:pt x="0" y="332798"/>
                  </a:lnTo>
                  <a:lnTo>
                    <a:pt x="0" y="0"/>
                  </a:lnTo>
                  <a:close/>
                </a:path>
              </a:pathLst>
            </a:custGeom>
            <a:ln w="10736">
              <a:solidFill>
                <a:srgbClr val="000000"/>
              </a:solidFill>
            </a:ln>
          </p:spPr>
          <p:txBody>
            <a:bodyPr wrap="square" lIns="0" tIns="0" rIns="0" bIns="0" rtlCol="0"/>
            <a:lstStyle/>
            <a:p>
              <a:endParaRPr sz="1350"/>
            </a:p>
          </p:txBody>
        </p:sp>
        <p:sp>
          <p:nvSpPr>
            <p:cNvPr id="23" name="object 23"/>
            <p:cNvSpPr/>
            <p:nvPr/>
          </p:nvSpPr>
          <p:spPr>
            <a:xfrm>
              <a:off x="6356313" y="3103244"/>
              <a:ext cx="75565" cy="0"/>
            </a:xfrm>
            <a:custGeom>
              <a:avLst/>
              <a:gdLst/>
              <a:ahLst/>
              <a:cxnLst/>
              <a:rect l="l" t="t" r="r" b="b"/>
              <a:pathLst>
                <a:path w="75564">
                  <a:moveTo>
                    <a:pt x="75224" y="0"/>
                  </a:moveTo>
                  <a:lnTo>
                    <a:pt x="0" y="0"/>
                  </a:lnTo>
                </a:path>
              </a:pathLst>
            </a:custGeom>
            <a:ln w="3175">
              <a:solidFill>
                <a:srgbClr val="000000"/>
              </a:solidFill>
            </a:ln>
          </p:spPr>
          <p:txBody>
            <a:bodyPr wrap="square" lIns="0" tIns="0" rIns="0" bIns="0" rtlCol="0"/>
            <a:lstStyle/>
            <a:p>
              <a:endParaRPr sz="1350"/>
            </a:p>
          </p:txBody>
        </p:sp>
        <p:sp>
          <p:nvSpPr>
            <p:cNvPr id="24" name="object 24"/>
            <p:cNvSpPr/>
            <p:nvPr/>
          </p:nvSpPr>
          <p:spPr>
            <a:xfrm>
              <a:off x="5937205" y="3103244"/>
              <a:ext cx="419734" cy="666115"/>
            </a:xfrm>
            <a:custGeom>
              <a:avLst/>
              <a:gdLst/>
              <a:ahLst/>
              <a:cxnLst/>
              <a:rect l="l" t="t" r="r" b="b"/>
              <a:pathLst>
                <a:path w="419735" h="666114">
                  <a:moveTo>
                    <a:pt x="419107" y="0"/>
                  </a:moveTo>
                  <a:lnTo>
                    <a:pt x="0" y="665597"/>
                  </a:lnTo>
                </a:path>
              </a:pathLst>
            </a:custGeom>
            <a:ln w="3175">
              <a:solidFill>
                <a:srgbClr val="000000"/>
              </a:solidFill>
            </a:ln>
          </p:spPr>
          <p:txBody>
            <a:bodyPr wrap="square" lIns="0" tIns="0" rIns="0" bIns="0" rtlCol="0"/>
            <a:lstStyle/>
            <a:p>
              <a:endParaRPr sz="1350"/>
            </a:p>
          </p:txBody>
        </p:sp>
        <p:sp>
          <p:nvSpPr>
            <p:cNvPr id="25" name="object 25"/>
            <p:cNvSpPr/>
            <p:nvPr/>
          </p:nvSpPr>
          <p:spPr>
            <a:xfrm>
              <a:off x="3530035" y="3983551"/>
              <a:ext cx="408940" cy="569595"/>
            </a:xfrm>
            <a:custGeom>
              <a:avLst/>
              <a:gdLst/>
              <a:ahLst/>
              <a:cxnLst/>
              <a:rect l="l" t="t" r="r" b="b"/>
              <a:pathLst>
                <a:path w="408939" h="569595">
                  <a:moveTo>
                    <a:pt x="408361" y="568978"/>
                  </a:moveTo>
                  <a:lnTo>
                    <a:pt x="376111" y="568978"/>
                  </a:lnTo>
                  <a:lnTo>
                    <a:pt x="311644" y="547497"/>
                  </a:lnTo>
                  <a:lnTo>
                    <a:pt x="290151" y="536761"/>
                  </a:lnTo>
                  <a:lnTo>
                    <a:pt x="257901" y="526026"/>
                  </a:lnTo>
                  <a:lnTo>
                    <a:pt x="236408" y="515301"/>
                  </a:lnTo>
                  <a:lnTo>
                    <a:pt x="204180" y="504566"/>
                  </a:lnTo>
                  <a:lnTo>
                    <a:pt x="182677" y="493830"/>
                  </a:lnTo>
                  <a:lnTo>
                    <a:pt x="161184" y="493830"/>
                  </a:lnTo>
                  <a:lnTo>
                    <a:pt x="96717" y="461613"/>
                  </a:lnTo>
                  <a:lnTo>
                    <a:pt x="96717" y="450878"/>
                  </a:lnTo>
                  <a:lnTo>
                    <a:pt x="75213" y="440142"/>
                  </a:lnTo>
                  <a:lnTo>
                    <a:pt x="64467" y="429407"/>
                  </a:lnTo>
                  <a:lnTo>
                    <a:pt x="42974" y="418682"/>
                  </a:lnTo>
                  <a:lnTo>
                    <a:pt x="21492" y="397211"/>
                  </a:lnTo>
                  <a:lnTo>
                    <a:pt x="21492" y="386476"/>
                  </a:lnTo>
                  <a:lnTo>
                    <a:pt x="0" y="364994"/>
                  </a:lnTo>
                  <a:lnTo>
                    <a:pt x="0" y="0"/>
                  </a:lnTo>
                  <a:lnTo>
                    <a:pt x="21492" y="21470"/>
                  </a:lnTo>
                  <a:lnTo>
                    <a:pt x="21492" y="32206"/>
                  </a:lnTo>
                  <a:lnTo>
                    <a:pt x="42974" y="53666"/>
                  </a:lnTo>
                  <a:lnTo>
                    <a:pt x="64467" y="64401"/>
                  </a:lnTo>
                  <a:lnTo>
                    <a:pt x="75213" y="75137"/>
                  </a:lnTo>
                  <a:lnTo>
                    <a:pt x="96717" y="85883"/>
                  </a:lnTo>
                  <a:lnTo>
                    <a:pt x="96717" y="96619"/>
                  </a:lnTo>
                  <a:lnTo>
                    <a:pt x="161184" y="128825"/>
                  </a:lnTo>
                  <a:lnTo>
                    <a:pt x="182677" y="128825"/>
                  </a:lnTo>
                  <a:lnTo>
                    <a:pt x="204180" y="139550"/>
                  </a:lnTo>
                  <a:lnTo>
                    <a:pt x="236408" y="150285"/>
                  </a:lnTo>
                  <a:lnTo>
                    <a:pt x="257901" y="161021"/>
                  </a:lnTo>
                  <a:lnTo>
                    <a:pt x="290151" y="171756"/>
                  </a:lnTo>
                  <a:lnTo>
                    <a:pt x="311644" y="182502"/>
                  </a:lnTo>
                  <a:lnTo>
                    <a:pt x="376111" y="203973"/>
                  </a:lnTo>
                  <a:lnTo>
                    <a:pt x="408361" y="203973"/>
                  </a:lnTo>
                  <a:lnTo>
                    <a:pt x="408361" y="568978"/>
                  </a:lnTo>
                  <a:close/>
                </a:path>
              </a:pathLst>
            </a:custGeom>
            <a:solidFill>
              <a:srgbClr val="1A3380"/>
            </a:solidFill>
          </p:spPr>
          <p:txBody>
            <a:bodyPr wrap="square" lIns="0" tIns="0" rIns="0" bIns="0" rtlCol="0"/>
            <a:lstStyle/>
            <a:p>
              <a:endParaRPr sz="1350"/>
            </a:p>
          </p:txBody>
        </p:sp>
        <p:sp>
          <p:nvSpPr>
            <p:cNvPr id="26" name="object 26"/>
            <p:cNvSpPr/>
            <p:nvPr/>
          </p:nvSpPr>
          <p:spPr>
            <a:xfrm>
              <a:off x="3530024" y="3940609"/>
              <a:ext cx="408940" cy="612140"/>
            </a:xfrm>
            <a:custGeom>
              <a:avLst/>
              <a:gdLst/>
              <a:ahLst/>
              <a:cxnLst/>
              <a:rect l="l" t="t" r="r" b="b"/>
              <a:pathLst>
                <a:path w="408939" h="612139">
                  <a:moveTo>
                    <a:pt x="408361" y="246915"/>
                  </a:moveTo>
                  <a:lnTo>
                    <a:pt x="376122" y="246915"/>
                  </a:lnTo>
                  <a:lnTo>
                    <a:pt x="343883" y="236179"/>
                  </a:lnTo>
                  <a:lnTo>
                    <a:pt x="311644" y="225444"/>
                  </a:lnTo>
                  <a:lnTo>
                    <a:pt x="290151" y="214708"/>
                  </a:lnTo>
                  <a:lnTo>
                    <a:pt x="257912" y="203973"/>
                  </a:lnTo>
                  <a:lnTo>
                    <a:pt x="236419" y="193238"/>
                  </a:lnTo>
                  <a:lnTo>
                    <a:pt x="204180" y="182502"/>
                  </a:lnTo>
                  <a:lnTo>
                    <a:pt x="182687" y="171767"/>
                  </a:lnTo>
                  <a:lnTo>
                    <a:pt x="161195" y="171767"/>
                  </a:lnTo>
                  <a:lnTo>
                    <a:pt x="139702" y="161031"/>
                  </a:lnTo>
                  <a:lnTo>
                    <a:pt x="118209" y="150296"/>
                  </a:lnTo>
                  <a:lnTo>
                    <a:pt x="96717" y="139560"/>
                  </a:lnTo>
                  <a:lnTo>
                    <a:pt x="96717" y="128825"/>
                  </a:lnTo>
                  <a:lnTo>
                    <a:pt x="75224" y="118089"/>
                  </a:lnTo>
                  <a:lnTo>
                    <a:pt x="64478" y="107354"/>
                  </a:lnTo>
                  <a:lnTo>
                    <a:pt x="42985" y="96619"/>
                  </a:lnTo>
                  <a:lnTo>
                    <a:pt x="32239" y="85883"/>
                  </a:lnTo>
                  <a:lnTo>
                    <a:pt x="21492" y="75148"/>
                  </a:lnTo>
                  <a:lnTo>
                    <a:pt x="21492" y="64412"/>
                  </a:lnTo>
                  <a:lnTo>
                    <a:pt x="10746" y="53677"/>
                  </a:lnTo>
                  <a:lnTo>
                    <a:pt x="0" y="42941"/>
                  </a:lnTo>
                  <a:lnTo>
                    <a:pt x="0" y="21470"/>
                  </a:lnTo>
                  <a:lnTo>
                    <a:pt x="0" y="10735"/>
                  </a:lnTo>
                  <a:lnTo>
                    <a:pt x="0" y="0"/>
                  </a:lnTo>
                  <a:lnTo>
                    <a:pt x="0" y="365005"/>
                  </a:lnTo>
                  <a:lnTo>
                    <a:pt x="0" y="375740"/>
                  </a:lnTo>
                  <a:lnTo>
                    <a:pt x="0" y="386476"/>
                  </a:lnTo>
                  <a:lnTo>
                    <a:pt x="0" y="407947"/>
                  </a:lnTo>
                  <a:lnTo>
                    <a:pt x="10746" y="418682"/>
                  </a:lnTo>
                  <a:lnTo>
                    <a:pt x="21492" y="429417"/>
                  </a:lnTo>
                  <a:lnTo>
                    <a:pt x="21492" y="440153"/>
                  </a:lnTo>
                  <a:lnTo>
                    <a:pt x="32239" y="450888"/>
                  </a:lnTo>
                  <a:lnTo>
                    <a:pt x="42985" y="461624"/>
                  </a:lnTo>
                  <a:lnTo>
                    <a:pt x="64478" y="472359"/>
                  </a:lnTo>
                  <a:lnTo>
                    <a:pt x="75224" y="483095"/>
                  </a:lnTo>
                  <a:lnTo>
                    <a:pt x="96717" y="493830"/>
                  </a:lnTo>
                  <a:lnTo>
                    <a:pt x="96717" y="504566"/>
                  </a:lnTo>
                  <a:lnTo>
                    <a:pt x="118209" y="515301"/>
                  </a:lnTo>
                  <a:lnTo>
                    <a:pt x="139702" y="526037"/>
                  </a:lnTo>
                  <a:lnTo>
                    <a:pt x="161195" y="536772"/>
                  </a:lnTo>
                  <a:lnTo>
                    <a:pt x="182687" y="536772"/>
                  </a:lnTo>
                  <a:lnTo>
                    <a:pt x="204180" y="547507"/>
                  </a:lnTo>
                  <a:lnTo>
                    <a:pt x="236419" y="558243"/>
                  </a:lnTo>
                  <a:lnTo>
                    <a:pt x="257912" y="568978"/>
                  </a:lnTo>
                  <a:lnTo>
                    <a:pt x="290151" y="579714"/>
                  </a:lnTo>
                  <a:lnTo>
                    <a:pt x="311644" y="590449"/>
                  </a:lnTo>
                  <a:lnTo>
                    <a:pt x="343883" y="601185"/>
                  </a:lnTo>
                  <a:lnTo>
                    <a:pt x="376122" y="611920"/>
                  </a:lnTo>
                  <a:lnTo>
                    <a:pt x="408361" y="611920"/>
                  </a:lnTo>
                  <a:lnTo>
                    <a:pt x="408361" y="246915"/>
                  </a:lnTo>
                  <a:close/>
                </a:path>
              </a:pathLst>
            </a:custGeom>
            <a:ln w="10742">
              <a:solidFill>
                <a:srgbClr val="000000"/>
              </a:solidFill>
            </a:ln>
          </p:spPr>
          <p:txBody>
            <a:bodyPr wrap="square" lIns="0" tIns="0" rIns="0" bIns="0" rtlCol="0"/>
            <a:lstStyle/>
            <a:p>
              <a:endParaRPr sz="1350"/>
            </a:p>
          </p:txBody>
        </p:sp>
        <p:sp>
          <p:nvSpPr>
            <p:cNvPr id="27" name="object 27"/>
            <p:cNvSpPr/>
            <p:nvPr/>
          </p:nvSpPr>
          <p:spPr>
            <a:xfrm>
              <a:off x="3938385" y="3940609"/>
              <a:ext cx="881380" cy="612140"/>
            </a:xfrm>
            <a:custGeom>
              <a:avLst/>
              <a:gdLst/>
              <a:ahLst/>
              <a:cxnLst/>
              <a:rect l="l" t="t" r="r" b="b"/>
              <a:pathLst>
                <a:path w="881379" h="612139">
                  <a:moveTo>
                    <a:pt x="0" y="611920"/>
                  </a:moveTo>
                  <a:lnTo>
                    <a:pt x="0" y="246915"/>
                  </a:lnTo>
                  <a:lnTo>
                    <a:pt x="881200" y="0"/>
                  </a:lnTo>
                  <a:lnTo>
                    <a:pt x="881200" y="365005"/>
                  </a:lnTo>
                  <a:lnTo>
                    <a:pt x="0" y="611920"/>
                  </a:lnTo>
                  <a:close/>
                </a:path>
              </a:pathLst>
            </a:custGeom>
            <a:solidFill>
              <a:srgbClr val="1A3380"/>
            </a:solidFill>
          </p:spPr>
          <p:txBody>
            <a:bodyPr wrap="square" lIns="0" tIns="0" rIns="0" bIns="0" rtlCol="0"/>
            <a:lstStyle/>
            <a:p>
              <a:endParaRPr sz="1350"/>
            </a:p>
          </p:txBody>
        </p:sp>
        <p:sp>
          <p:nvSpPr>
            <p:cNvPr id="28" name="object 28"/>
            <p:cNvSpPr/>
            <p:nvPr/>
          </p:nvSpPr>
          <p:spPr>
            <a:xfrm>
              <a:off x="3938385" y="3940609"/>
              <a:ext cx="881380" cy="612140"/>
            </a:xfrm>
            <a:custGeom>
              <a:avLst/>
              <a:gdLst/>
              <a:ahLst/>
              <a:cxnLst/>
              <a:rect l="l" t="t" r="r" b="b"/>
              <a:pathLst>
                <a:path w="881379" h="612139">
                  <a:moveTo>
                    <a:pt x="881200" y="0"/>
                  </a:moveTo>
                  <a:lnTo>
                    <a:pt x="0" y="246915"/>
                  </a:lnTo>
                  <a:lnTo>
                    <a:pt x="0" y="611920"/>
                  </a:lnTo>
                  <a:lnTo>
                    <a:pt x="881200" y="365005"/>
                  </a:lnTo>
                  <a:lnTo>
                    <a:pt x="881200" y="0"/>
                  </a:lnTo>
                  <a:close/>
                </a:path>
              </a:pathLst>
            </a:custGeom>
            <a:ln w="10738">
              <a:solidFill>
                <a:srgbClr val="000000"/>
              </a:solidFill>
            </a:ln>
          </p:spPr>
          <p:txBody>
            <a:bodyPr wrap="square" lIns="0" tIns="0" rIns="0" bIns="0" rtlCol="0"/>
            <a:lstStyle/>
            <a:p>
              <a:endParaRPr sz="1350"/>
            </a:p>
          </p:txBody>
        </p:sp>
        <p:sp>
          <p:nvSpPr>
            <p:cNvPr id="29" name="object 29"/>
            <p:cNvSpPr/>
            <p:nvPr/>
          </p:nvSpPr>
          <p:spPr>
            <a:xfrm>
              <a:off x="3530035" y="3693694"/>
              <a:ext cx="1289685" cy="494030"/>
            </a:xfrm>
            <a:custGeom>
              <a:avLst/>
              <a:gdLst/>
              <a:ahLst/>
              <a:cxnLst/>
              <a:rect l="l" t="t" r="r" b="b"/>
              <a:pathLst>
                <a:path w="1289685" h="494029">
                  <a:moveTo>
                    <a:pt x="408361" y="493830"/>
                  </a:moveTo>
                  <a:lnTo>
                    <a:pt x="376111" y="493830"/>
                  </a:lnTo>
                  <a:lnTo>
                    <a:pt x="311644" y="472359"/>
                  </a:lnTo>
                  <a:lnTo>
                    <a:pt x="290151" y="461613"/>
                  </a:lnTo>
                  <a:lnTo>
                    <a:pt x="257901" y="450878"/>
                  </a:lnTo>
                  <a:lnTo>
                    <a:pt x="236408" y="440153"/>
                  </a:lnTo>
                  <a:lnTo>
                    <a:pt x="204180" y="429417"/>
                  </a:lnTo>
                  <a:lnTo>
                    <a:pt x="182677" y="418682"/>
                  </a:lnTo>
                  <a:lnTo>
                    <a:pt x="161184" y="418682"/>
                  </a:lnTo>
                  <a:lnTo>
                    <a:pt x="96717" y="386476"/>
                  </a:lnTo>
                  <a:lnTo>
                    <a:pt x="96717" y="375740"/>
                  </a:lnTo>
                  <a:lnTo>
                    <a:pt x="75213" y="364994"/>
                  </a:lnTo>
                  <a:lnTo>
                    <a:pt x="64467" y="354259"/>
                  </a:lnTo>
                  <a:lnTo>
                    <a:pt x="42974" y="343534"/>
                  </a:lnTo>
                  <a:lnTo>
                    <a:pt x="21492" y="322063"/>
                  </a:lnTo>
                  <a:lnTo>
                    <a:pt x="21492" y="311328"/>
                  </a:lnTo>
                  <a:lnTo>
                    <a:pt x="0" y="289857"/>
                  </a:lnTo>
                  <a:lnTo>
                    <a:pt x="0" y="214708"/>
                  </a:lnTo>
                  <a:lnTo>
                    <a:pt x="21492" y="193238"/>
                  </a:lnTo>
                  <a:lnTo>
                    <a:pt x="21492" y="182502"/>
                  </a:lnTo>
                  <a:lnTo>
                    <a:pt x="42974" y="161021"/>
                  </a:lnTo>
                  <a:lnTo>
                    <a:pt x="64467" y="150296"/>
                  </a:lnTo>
                  <a:lnTo>
                    <a:pt x="75213" y="128825"/>
                  </a:lnTo>
                  <a:lnTo>
                    <a:pt x="96717" y="118089"/>
                  </a:lnTo>
                  <a:lnTo>
                    <a:pt x="107463" y="107354"/>
                  </a:lnTo>
                  <a:lnTo>
                    <a:pt x="118209" y="107354"/>
                  </a:lnTo>
                  <a:lnTo>
                    <a:pt x="204180" y="64401"/>
                  </a:lnTo>
                  <a:lnTo>
                    <a:pt x="236408" y="53677"/>
                  </a:lnTo>
                  <a:lnTo>
                    <a:pt x="257901" y="42941"/>
                  </a:lnTo>
                  <a:lnTo>
                    <a:pt x="290151" y="32206"/>
                  </a:lnTo>
                  <a:lnTo>
                    <a:pt x="311644" y="32206"/>
                  </a:lnTo>
                  <a:lnTo>
                    <a:pt x="408361" y="0"/>
                  </a:lnTo>
                  <a:lnTo>
                    <a:pt x="1289561" y="246915"/>
                  </a:lnTo>
                  <a:lnTo>
                    <a:pt x="408361" y="493830"/>
                  </a:lnTo>
                  <a:close/>
                </a:path>
              </a:pathLst>
            </a:custGeom>
            <a:solidFill>
              <a:srgbClr val="3366FF"/>
            </a:solidFill>
          </p:spPr>
          <p:txBody>
            <a:bodyPr wrap="square" lIns="0" tIns="0" rIns="0" bIns="0" rtlCol="0"/>
            <a:lstStyle/>
            <a:p>
              <a:endParaRPr sz="1350"/>
            </a:p>
          </p:txBody>
        </p:sp>
        <p:sp>
          <p:nvSpPr>
            <p:cNvPr id="30" name="object 30"/>
            <p:cNvSpPr/>
            <p:nvPr/>
          </p:nvSpPr>
          <p:spPr>
            <a:xfrm>
              <a:off x="3530024" y="3693694"/>
              <a:ext cx="1289685" cy="494030"/>
            </a:xfrm>
            <a:custGeom>
              <a:avLst/>
              <a:gdLst/>
              <a:ahLst/>
              <a:cxnLst/>
              <a:rect l="l" t="t" r="r" b="b"/>
              <a:pathLst>
                <a:path w="1289685" h="494029">
                  <a:moveTo>
                    <a:pt x="408361" y="493830"/>
                  </a:moveTo>
                  <a:lnTo>
                    <a:pt x="376122" y="493830"/>
                  </a:lnTo>
                  <a:lnTo>
                    <a:pt x="343883" y="483095"/>
                  </a:lnTo>
                  <a:lnTo>
                    <a:pt x="311644" y="472359"/>
                  </a:lnTo>
                  <a:lnTo>
                    <a:pt x="290151" y="461624"/>
                  </a:lnTo>
                  <a:lnTo>
                    <a:pt x="257912" y="450888"/>
                  </a:lnTo>
                  <a:lnTo>
                    <a:pt x="236419" y="440153"/>
                  </a:lnTo>
                  <a:lnTo>
                    <a:pt x="204180" y="429417"/>
                  </a:lnTo>
                  <a:lnTo>
                    <a:pt x="182687" y="418682"/>
                  </a:lnTo>
                  <a:lnTo>
                    <a:pt x="161195" y="418682"/>
                  </a:lnTo>
                  <a:lnTo>
                    <a:pt x="139702" y="407947"/>
                  </a:lnTo>
                  <a:lnTo>
                    <a:pt x="118209" y="397211"/>
                  </a:lnTo>
                  <a:lnTo>
                    <a:pt x="96717" y="386476"/>
                  </a:lnTo>
                  <a:lnTo>
                    <a:pt x="96717" y="375740"/>
                  </a:lnTo>
                  <a:lnTo>
                    <a:pt x="75224" y="365005"/>
                  </a:lnTo>
                  <a:lnTo>
                    <a:pt x="64478" y="354269"/>
                  </a:lnTo>
                  <a:lnTo>
                    <a:pt x="42985" y="343534"/>
                  </a:lnTo>
                  <a:lnTo>
                    <a:pt x="32239" y="332798"/>
                  </a:lnTo>
                  <a:lnTo>
                    <a:pt x="21492" y="322063"/>
                  </a:lnTo>
                  <a:lnTo>
                    <a:pt x="21492" y="311328"/>
                  </a:lnTo>
                  <a:lnTo>
                    <a:pt x="10746" y="300592"/>
                  </a:lnTo>
                  <a:lnTo>
                    <a:pt x="0" y="289857"/>
                  </a:lnTo>
                  <a:lnTo>
                    <a:pt x="0" y="268386"/>
                  </a:lnTo>
                  <a:lnTo>
                    <a:pt x="0" y="214708"/>
                  </a:lnTo>
                  <a:lnTo>
                    <a:pt x="10746" y="203973"/>
                  </a:lnTo>
                  <a:lnTo>
                    <a:pt x="21492" y="193238"/>
                  </a:lnTo>
                  <a:lnTo>
                    <a:pt x="21492" y="182502"/>
                  </a:lnTo>
                  <a:lnTo>
                    <a:pt x="32239" y="171767"/>
                  </a:lnTo>
                  <a:lnTo>
                    <a:pt x="42985" y="161031"/>
                  </a:lnTo>
                  <a:lnTo>
                    <a:pt x="64478" y="150296"/>
                  </a:lnTo>
                  <a:lnTo>
                    <a:pt x="75224" y="128825"/>
                  </a:lnTo>
                  <a:lnTo>
                    <a:pt x="96717" y="118089"/>
                  </a:lnTo>
                  <a:lnTo>
                    <a:pt x="107463" y="107354"/>
                  </a:lnTo>
                  <a:lnTo>
                    <a:pt x="118209" y="107354"/>
                  </a:lnTo>
                  <a:lnTo>
                    <a:pt x="139702" y="96619"/>
                  </a:lnTo>
                  <a:lnTo>
                    <a:pt x="161195" y="85883"/>
                  </a:lnTo>
                  <a:lnTo>
                    <a:pt x="182687" y="75148"/>
                  </a:lnTo>
                  <a:lnTo>
                    <a:pt x="204180" y="64412"/>
                  </a:lnTo>
                  <a:lnTo>
                    <a:pt x="236419" y="53677"/>
                  </a:lnTo>
                  <a:lnTo>
                    <a:pt x="257912" y="42941"/>
                  </a:lnTo>
                  <a:lnTo>
                    <a:pt x="290151" y="32206"/>
                  </a:lnTo>
                  <a:lnTo>
                    <a:pt x="311644" y="32206"/>
                  </a:lnTo>
                  <a:lnTo>
                    <a:pt x="343883" y="21470"/>
                  </a:lnTo>
                  <a:lnTo>
                    <a:pt x="376122" y="10735"/>
                  </a:lnTo>
                  <a:lnTo>
                    <a:pt x="408361" y="0"/>
                  </a:lnTo>
                  <a:lnTo>
                    <a:pt x="1289561" y="246915"/>
                  </a:lnTo>
                  <a:lnTo>
                    <a:pt x="408361" y="493830"/>
                  </a:lnTo>
                  <a:close/>
                </a:path>
              </a:pathLst>
            </a:custGeom>
            <a:ln w="10736">
              <a:solidFill>
                <a:srgbClr val="000000"/>
              </a:solidFill>
            </a:ln>
          </p:spPr>
          <p:txBody>
            <a:bodyPr wrap="square" lIns="0" tIns="0" rIns="0" bIns="0" rtlCol="0"/>
            <a:lstStyle/>
            <a:p>
              <a:endParaRPr sz="1350"/>
            </a:p>
          </p:txBody>
        </p:sp>
        <p:sp>
          <p:nvSpPr>
            <p:cNvPr id="31" name="object 31"/>
            <p:cNvSpPr/>
            <p:nvPr/>
          </p:nvSpPr>
          <p:spPr>
            <a:xfrm>
              <a:off x="3057185" y="4735032"/>
              <a:ext cx="75565" cy="0"/>
            </a:xfrm>
            <a:custGeom>
              <a:avLst/>
              <a:gdLst/>
              <a:ahLst/>
              <a:cxnLst/>
              <a:rect l="l" t="t" r="r" b="b"/>
              <a:pathLst>
                <a:path w="75564">
                  <a:moveTo>
                    <a:pt x="0" y="0"/>
                  </a:moveTo>
                  <a:lnTo>
                    <a:pt x="75224" y="0"/>
                  </a:lnTo>
                </a:path>
              </a:pathLst>
            </a:custGeom>
            <a:ln w="3175">
              <a:solidFill>
                <a:srgbClr val="000000"/>
              </a:solidFill>
            </a:ln>
          </p:spPr>
          <p:txBody>
            <a:bodyPr wrap="square" lIns="0" tIns="0" rIns="0" bIns="0" rtlCol="0"/>
            <a:lstStyle/>
            <a:p>
              <a:endParaRPr sz="1350"/>
            </a:p>
          </p:txBody>
        </p:sp>
        <p:sp>
          <p:nvSpPr>
            <p:cNvPr id="32" name="object 32"/>
            <p:cNvSpPr/>
            <p:nvPr/>
          </p:nvSpPr>
          <p:spPr>
            <a:xfrm>
              <a:off x="3132409" y="4305614"/>
              <a:ext cx="387350" cy="429895"/>
            </a:xfrm>
            <a:custGeom>
              <a:avLst/>
              <a:gdLst/>
              <a:ahLst/>
              <a:cxnLst/>
              <a:rect l="l" t="t" r="r" b="b"/>
              <a:pathLst>
                <a:path w="387350" h="429895">
                  <a:moveTo>
                    <a:pt x="0" y="429417"/>
                  </a:moveTo>
                  <a:lnTo>
                    <a:pt x="386868" y="0"/>
                  </a:lnTo>
                </a:path>
              </a:pathLst>
            </a:custGeom>
            <a:ln w="3175">
              <a:solidFill>
                <a:srgbClr val="000000"/>
              </a:solidFill>
            </a:ln>
          </p:spPr>
          <p:txBody>
            <a:bodyPr wrap="square" lIns="0" tIns="0" rIns="0" bIns="0" rtlCol="0"/>
            <a:lstStyle/>
            <a:p>
              <a:endParaRPr sz="1350"/>
            </a:p>
          </p:txBody>
        </p:sp>
        <p:sp>
          <p:nvSpPr>
            <p:cNvPr id="33" name="object 33"/>
            <p:cNvSpPr/>
            <p:nvPr/>
          </p:nvSpPr>
          <p:spPr>
            <a:xfrm>
              <a:off x="3938385" y="4112376"/>
              <a:ext cx="2020570" cy="537210"/>
            </a:xfrm>
            <a:custGeom>
              <a:avLst/>
              <a:gdLst/>
              <a:ahLst/>
              <a:cxnLst/>
              <a:rect l="l" t="t" r="r" b="b"/>
              <a:pathLst>
                <a:path w="2020570" h="537210">
                  <a:moveTo>
                    <a:pt x="1042406" y="536772"/>
                  </a:moveTo>
                  <a:lnTo>
                    <a:pt x="752244" y="536772"/>
                  </a:lnTo>
                  <a:lnTo>
                    <a:pt x="698512" y="526026"/>
                  </a:lnTo>
                  <a:lnTo>
                    <a:pt x="526570" y="526026"/>
                  </a:lnTo>
                  <a:lnTo>
                    <a:pt x="483585" y="515290"/>
                  </a:lnTo>
                  <a:lnTo>
                    <a:pt x="440600" y="515290"/>
                  </a:lnTo>
                  <a:lnTo>
                    <a:pt x="397614" y="504555"/>
                  </a:lnTo>
                  <a:lnTo>
                    <a:pt x="311644" y="504555"/>
                  </a:lnTo>
                  <a:lnTo>
                    <a:pt x="279405" y="493819"/>
                  </a:lnTo>
                  <a:lnTo>
                    <a:pt x="236419" y="493819"/>
                  </a:lnTo>
                  <a:lnTo>
                    <a:pt x="214926" y="483095"/>
                  </a:lnTo>
                  <a:lnTo>
                    <a:pt x="182687" y="483095"/>
                  </a:lnTo>
                  <a:lnTo>
                    <a:pt x="139702" y="472359"/>
                  </a:lnTo>
                  <a:lnTo>
                    <a:pt x="107463" y="461624"/>
                  </a:lnTo>
                  <a:lnTo>
                    <a:pt x="64478" y="461624"/>
                  </a:lnTo>
                  <a:lnTo>
                    <a:pt x="0" y="440153"/>
                  </a:lnTo>
                  <a:lnTo>
                    <a:pt x="0" y="75148"/>
                  </a:lnTo>
                  <a:lnTo>
                    <a:pt x="64478" y="96619"/>
                  </a:lnTo>
                  <a:lnTo>
                    <a:pt x="107463" y="96619"/>
                  </a:lnTo>
                  <a:lnTo>
                    <a:pt x="139702" y="107343"/>
                  </a:lnTo>
                  <a:lnTo>
                    <a:pt x="182687" y="118079"/>
                  </a:lnTo>
                  <a:lnTo>
                    <a:pt x="214926" y="118079"/>
                  </a:lnTo>
                  <a:lnTo>
                    <a:pt x="236419" y="128814"/>
                  </a:lnTo>
                  <a:lnTo>
                    <a:pt x="279405" y="128814"/>
                  </a:lnTo>
                  <a:lnTo>
                    <a:pt x="311644" y="139550"/>
                  </a:lnTo>
                  <a:lnTo>
                    <a:pt x="397614" y="139550"/>
                  </a:lnTo>
                  <a:lnTo>
                    <a:pt x="440600" y="150296"/>
                  </a:lnTo>
                  <a:lnTo>
                    <a:pt x="483585" y="150296"/>
                  </a:lnTo>
                  <a:lnTo>
                    <a:pt x="526570" y="161031"/>
                  </a:lnTo>
                  <a:lnTo>
                    <a:pt x="698512" y="161031"/>
                  </a:lnTo>
                  <a:lnTo>
                    <a:pt x="752244" y="171767"/>
                  </a:lnTo>
                  <a:lnTo>
                    <a:pt x="1042406" y="171767"/>
                  </a:lnTo>
                  <a:lnTo>
                    <a:pt x="1085380" y="161031"/>
                  </a:lnTo>
                  <a:lnTo>
                    <a:pt x="1214337" y="161031"/>
                  </a:lnTo>
                  <a:lnTo>
                    <a:pt x="1257322" y="150296"/>
                  </a:lnTo>
                  <a:lnTo>
                    <a:pt x="1343293" y="150296"/>
                  </a:lnTo>
                  <a:lnTo>
                    <a:pt x="1364785" y="139550"/>
                  </a:lnTo>
                  <a:lnTo>
                    <a:pt x="1450756" y="139550"/>
                  </a:lnTo>
                  <a:lnTo>
                    <a:pt x="1493742" y="128814"/>
                  </a:lnTo>
                  <a:lnTo>
                    <a:pt x="1536727" y="128814"/>
                  </a:lnTo>
                  <a:lnTo>
                    <a:pt x="1568966" y="118079"/>
                  </a:lnTo>
                  <a:lnTo>
                    <a:pt x="1611951" y="107343"/>
                  </a:lnTo>
                  <a:lnTo>
                    <a:pt x="1644190" y="107343"/>
                  </a:lnTo>
                  <a:lnTo>
                    <a:pt x="1676430" y="96619"/>
                  </a:lnTo>
                  <a:lnTo>
                    <a:pt x="1719426" y="85883"/>
                  </a:lnTo>
                  <a:lnTo>
                    <a:pt x="1751654" y="85883"/>
                  </a:lnTo>
                  <a:lnTo>
                    <a:pt x="1848371" y="53677"/>
                  </a:lnTo>
                  <a:lnTo>
                    <a:pt x="1859117" y="53677"/>
                  </a:lnTo>
                  <a:lnTo>
                    <a:pt x="1891356" y="42931"/>
                  </a:lnTo>
                  <a:lnTo>
                    <a:pt x="1912860" y="32195"/>
                  </a:lnTo>
                  <a:lnTo>
                    <a:pt x="1945088" y="21460"/>
                  </a:lnTo>
                  <a:lnTo>
                    <a:pt x="1966581" y="10724"/>
                  </a:lnTo>
                  <a:lnTo>
                    <a:pt x="1998820" y="0"/>
                  </a:lnTo>
                  <a:lnTo>
                    <a:pt x="2020313" y="0"/>
                  </a:lnTo>
                  <a:lnTo>
                    <a:pt x="2020313" y="365005"/>
                  </a:lnTo>
                  <a:lnTo>
                    <a:pt x="1998820" y="365005"/>
                  </a:lnTo>
                  <a:lnTo>
                    <a:pt x="1966581" y="375740"/>
                  </a:lnTo>
                  <a:lnTo>
                    <a:pt x="1945088" y="386476"/>
                  </a:lnTo>
                  <a:lnTo>
                    <a:pt x="1912860" y="397200"/>
                  </a:lnTo>
                  <a:lnTo>
                    <a:pt x="1891356" y="407936"/>
                  </a:lnTo>
                  <a:lnTo>
                    <a:pt x="1859117" y="418671"/>
                  </a:lnTo>
                  <a:lnTo>
                    <a:pt x="1848371" y="418671"/>
                  </a:lnTo>
                  <a:lnTo>
                    <a:pt x="1751654" y="450888"/>
                  </a:lnTo>
                  <a:lnTo>
                    <a:pt x="1719426" y="450888"/>
                  </a:lnTo>
                  <a:lnTo>
                    <a:pt x="1676430" y="461624"/>
                  </a:lnTo>
                  <a:lnTo>
                    <a:pt x="1644190" y="472359"/>
                  </a:lnTo>
                  <a:lnTo>
                    <a:pt x="1611951" y="472359"/>
                  </a:lnTo>
                  <a:lnTo>
                    <a:pt x="1568966" y="483095"/>
                  </a:lnTo>
                  <a:lnTo>
                    <a:pt x="1536727" y="493819"/>
                  </a:lnTo>
                  <a:lnTo>
                    <a:pt x="1493742" y="493819"/>
                  </a:lnTo>
                  <a:lnTo>
                    <a:pt x="1450756" y="504555"/>
                  </a:lnTo>
                  <a:lnTo>
                    <a:pt x="1364785" y="504555"/>
                  </a:lnTo>
                  <a:lnTo>
                    <a:pt x="1343293" y="515290"/>
                  </a:lnTo>
                  <a:lnTo>
                    <a:pt x="1257322" y="515290"/>
                  </a:lnTo>
                  <a:lnTo>
                    <a:pt x="1214337" y="526026"/>
                  </a:lnTo>
                  <a:lnTo>
                    <a:pt x="1085380" y="526026"/>
                  </a:lnTo>
                  <a:close/>
                </a:path>
              </a:pathLst>
            </a:custGeom>
            <a:solidFill>
              <a:srgbClr val="1A1A4D"/>
            </a:solidFill>
          </p:spPr>
          <p:txBody>
            <a:bodyPr wrap="square" lIns="0" tIns="0" rIns="0" bIns="0" rtlCol="0"/>
            <a:lstStyle/>
            <a:p>
              <a:endParaRPr sz="1350"/>
            </a:p>
          </p:txBody>
        </p:sp>
        <p:sp>
          <p:nvSpPr>
            <p:cNvPr id="34" name="object 34"/>
            <p:cNvSpPr/>
            <p:nvPr/>
          </p:nvSpPr>
          <p:spPr>
            <a:xfrm>
              <a:off x="3938385" y="4112376"/>
              <a:ext cx="2020570" cy="537210"/>
            </a:xfrm>
            <a:custGeom>
              <a:avLst/>
              <a:gdLst/>
              <a:ahLst/>
              <a:cxnLst/>
              <a:rect l="l" t="t" r="r" b="b"/>
              <a:pathLst>
                <a:path w="2020570" h="537210">
                  <a:moveTo>
                    <a:pt x="2020313" y="0"/>
                  </a:moveTo>
                  <a:lnTo>
                    <a:pt x="1998820" y="0"/>
                  </a:lnTo>
                  <a:lnTo>
                    <a:pt x="1966581" y="10735"/>
                  </a:lnTo>
                  <a:lnTo>
                    <a:pt x="1945088" y="21470"/>
                  </a:lnTo>
                  <a:lnTo>
                    <a:pt x="1912849" y="32206"/>
                  </a:lnTo>
                  <a:lnTo>
                    <a:pt x="1891356" y="42941"/>
                  </a:lnTo>
                  <a:lnTo>
                    <a:pt x="1859117" y="53677"/>
                  </a:lnTo>
                  <a:lnTo>
                    <a:pt x="1848371" y="53677"/>
                  </a:lnTo>
                  <a:lnTo>
                    <a:pt x="1816132" y="64412"/>
                  </a:lnTo>
                  <a:lnTo>
                    <a:pt x="1783893" y="75148"/>
                  </a:lnTo>
                  <a:lnTo>
                    <a:pt x="1751654" y="85883"/>
                  </a:lnTo>
                  <a:lnTo>
                    <a:pt x="1719415" y="85883"/>
                  </a:lnTo>
                  <a:lnTo>
                    <a:pt x="1676430" y="96619"/>
                  </a:lnTo>
                  <a:lnTo>
                    <a:pt x="1644190" y="107354"/>
                  </a:lnTo>
                  <a:lnTo>
                    <a:pt x="1611951" y="107354"/>
                  </a:lnTo>
                  <a:lnTo>
                    <a:pt x="1568966" y="118089"/>
                  </a:lnTo>
                  <a:lnTo>
                    <a:pt x="1536727" y="128825"/>
                  </a:lnTo>
                  <a:lnTo>
                    <a:pt x="1493742" y="128825"/>
                  </a:lnTo>
                  <a:lnTo>
                    <a:pt x="1450756" y="139560"/>
                  </a:lnTo>
                  <a:lnTo>
                    <a:pt x="1407771" y="139560"/>
                  </a:lnTo>
                  <a:lnTo>
                    <a:pt x="1364785" y="139560"/>
                  </a:lnTo>
                  <a:lnTo>
                    <a:pt x="1343293" y="150296"/>
                  </a:lnTo>
                  <a:lnTo>
                    <a:pt x="1300307" y="150296"/>
                  </a:lnTo>
                  <a:lnTo>
                    <a:pt x="1257322" y="150296"/>
                  </a:lnTo>
                  <a:lnTo>
                    <a:pt x="1214337" y="161031"/>
                  </a:lnTo>
                  <a:lnTo>
                    <a:pt x="1171351" y="161031"/>
                  </a:lnTo>
                  <a:lnTo>
                    <a:pt x="1128366" y="161031"/>
                  </a:lnTo>
                  <a:lnTo>
                    <a:pt x="1085380" y="161031"/>
                  </a:lnTo>
                  <a:lnTo>
                    <a:pt x="1042395" y="171767"/>
                  </a:lnTo>
                  <a:lnTo>
                    <a:pt x="999410" y="171767"/>
                  </a:lnTo>
                  <a:lnTo>
                    <a:pt x="752244" y="171767"/>
                  </a:lnTo>
                  <a:lnTo>
                    <a:pt x="698512" y="161031"/>
                  </a:lnTo>
                  <a:lnTo>
                    <a:pt x="655527" y="161031"/>
                  </a:lnTo>
                  <a:lnTo>
                    <a:pt x="612541" y="161031"/>
                  </a:lnTo>
                  <a:lnTo>
                    <a:pt x="569556" y="161031"/>
                  </a:lnTo>
                  <a:lnTo>
                    <a:pt x="526570" y="161031"/>
                  </a:lnTo>
                  <a:lnTo>
                    <a:pt x="483585" y="150296"/>
                  </a:lnTo>
                  <a:lnTo>
                    <a:pt x="440600" y="150296"/>
                  </a:lnTo>
                  <a:lnTo>
                    <a:pt x="397614" y="139560"/>
                  </a:lnTo>
                  <a:lnTo>
                    <a:pt x="354629" y="139560"/>
                  </a:lnTo>
                  <a:lnTo>
                    <a:pt x="311644" y="139560"/>
                  </a:lnTo>
                  <a:lnTo>
                    <a:pt x="279405" y="128825"/>
                  </a:lnTo>
                  <a:lnTo>
                    <a:pt x="236419" y="128825"/>
                  </a:lnTo>
                  <a:lnTo>
                    <a:pt x="214926" y="118089"/>
                  </a:lnTo>
                  <a:lnTo>
                    <a:pt x="182687" y="118089"/>
                  </a:lnTo>
                  <a:lnTo>
                    <a:pt x="139702" y="107354"/>
                  </a:lnTo>
                  <a:lnTo>
                    <a:pt x="107463" y="96619"/>
                  </a:lnTo>
                  <a:lnTo>
                    <a:pt x="64478" y="96619"/>
                  </a:lnTo>
                  <a:lnTo>
                    <a:pt x="32239" y="85883"/>
                  </a:lnTo>
                  <a:lnTo>
                    <a:pt x="0" y="75148"/>
                  </a:lnTo>
                  <a:lnTo>
                    <a:pt x="0" y="440153"/>
                  </a:lnTo>
                  <a:lnTo>
                    <a:pt x="32239" y="450888"/>
                  </a:lnTo>
                  <a:lnTo>
                    <a:pt x="64478" y="461624"/>
                  </a:lnTo>
                  <a:lnTo>
                    <a:pt x="107463" y="461624"/>
                  </a:lnTo>
                  <a:lnTo>
                    <a:pt x="139702" y="472359"/>
                  </a:lnTo>
                  <a:lnTo>
                    <a:pt x="182687" y="483095"/>
                  </a:lnTo>
                  <a:lnTo>
                    <a:pt x="214926" y="483095"/>
                  </a:lnTo>
                  <a:lnTo>
                    <a:pt x="236419" y="493830"/>
                  </a:lnTo>
                  <a:lnTo>
                    <a:pt x="279405" y="493830"/>
                  </a:lnTo>
                  <a:lnTo>
                    <a:pt x="311644" y="504566"/>
                  </a:lnTo>
                  <a:lnTo>
                    <a:pt x="354629" y="504566"/>
                  </a:lnTo>
                  <a:lnTo>
                    <a:pt x="397614" y="504566"/>
                  </a:lnTo>
                  <a:lnTo>
                    <a:pt x="440600" y="515301"/>
                  </a:lnTo>
                  <a:lnTo>
                    <a:pt x="483585" y="515301"/>
                  </a:lnTo>
                  <a:lnTo>
                    <a:pt x="526570" y="526037"/>
                  </a:lnTo>
                  <a:lnTo>
                    <a:pt x="569556" y="526037"/>
                  </a:lnTo>
                  <a:lnTo>
                    <a:pt x="612541" y="526037"/>
                  </a:lnTo>
                  <a:lnTo>
                    <a:pt x="655527" y="526037"/>
                  </a:lnTo>
                  <a:lnTo>
                    <a:pt x="698512" y="526037"/>
                  </a:lnTo>
                  <a:lnTo>
                    <a:pt x="752244" y="536772"/>
                  </a:lnTo>
                  <a:lnTo>
                    <a:pt x="1042395" y="536772"/>
                  </a:lnTo>
                  <a:lnTo>
                    <a:pt x="1085380" y="526037"/>
                  </a:lnTo>
                  <a:lnTo>
                    <a:pt x="1128366" y="526037"/>
                  </a:lnTo>
                  <a:lnTo>
                    <a:pt x="1171351" y="526037"/>
                  </a:lnTo>
                  <a:lnTo>
                    <a:pt x="1214337" y="526037"/>
                  </a:lnTo>
                  <a:lnTo>
                    <a:pt x="1257322" y="515301"/>
                  </a:lnTo>
                  <a:lnTo>
                    <a:pt x="1300307" y="515301"/>
                  </a:lnTo>
                  <a:lnTo>
                    <a:pt x="1343293" y="515301"/>
                  </a:lnTo>
                  <a:lnTo>
                    <a:pt x="1364785" y="504566"/>
                  </a:lnTo>
                  <a:lnTo>
                    <a:pt x="1407771" y="504566"/>
                  </a:lnTo>
                  <a:lnTo>
                    <a:pt x="1450756" y="504566"/>
                  </a:lnTo>
                  <a:lnTo>
                    <a:pt x="1493742" y="493830"/>
                  </a:lnTo>
                  <a:lnTo>
                    <a:pt x="1536727" y="493830"/>
                  </a:lnTo>
                  <a:lnTo>
                    <a:pt x="1568966" y="483095"/>
                  </a:lnTo>
                  <a:lnTo>
                    <a:pt x="1611951" y="472359"/>
                  </a:lnTo>
                  <a:lnTo>
                    <a:pt x="1644190" y="472359"/>
                  </a:lnTo>
                  <a:lnTo>
                    <a:pt x="1676430" y="461624"/>
                  </a:lnTo>
                  <a:lnTo>
                    <a:pt x="1719415" y="450888"/>
                  </a:lnTo>
                  <a:lnTo>
                    <a:pt x="1751654" y="450888"/>
                  </a:lnTo>
                  <a:lnTo>
                    <a:pt x="1783893" y="440153"/>
                  </a:lnTo>
                  <a:lnTo>
                    <a:pt x="1816132" y="429417"/>
                  </a:lnTo>
                  <a:lnTo>
                    <a:pt x="1848371" y="418682"/>
                  </a:lnTo>
                  <a:lnTo>
                    <a:pt x="1859117" y="418682"/>
                  </a:lnTo>
                  <a:lnTo>
                    <a:pt x="1891356" y="407947"/>
                  </a:lnTo>
                  <a:lnTo>
                    <a:pt x="1912849" y="397211"/>
                  </a:lnTo>
                  <a:lnTo>
                    <a:pt x="1945088" y="386476"/>
                  </a:lnTo>
                  <a:lnTo>
                    <a:pt x="1966581" y="375740"/>
                  </a:lnTo>
                  <a:lnTo>
                    <a:pt x="1998820" y="365005"/>
                  </a:lnTo>
                  <a:lnTo>
                    <a:pt x="2020313" y="365005"/>
                  </a:lnTo>
                  <a:lnTo>
                    <a:pt x="2020313" y="0"/>
                  </a:lnTo>
                  <a:close/>
                </a:path>
              </a:pathLst>
            </a:custGeom>
            <a:ln w="10736">
              <a:solidFill>
                <a:srgbClr val="000000"/>
              </a:solidFill>
            </a:ln>
          </p:spPr>
          <p:txBody>
            <a:bodyPr wrap="square" lIns="0" tIns="0" rIns="0" bIns="0" rtlCol="0"/>
            <a:lstStyle/>
            <a:p>
              <a:endParaRPr sz="1350"/>
            </a:p>
          </p:txBody>
        </p:sp>
        <p:sp>
          <p:nvSpPr>
            <p:cNvPr id="35" name="object 35"/>
            <p:cNvSpPr/>
            <p:nvPr/>
          </p:nvSpPr>
          <p:spPr>
            <a:xfrm>
              <a:off x="3938385" y="3940609"/>
              <a:ext cx="2020570" cy="343535"/>
            </a:xfrm>
            <a:custGeom>
              <a:avLst/>
              <a:gdLst/>
              <a:ahLst/>
              <a:cxnLst/>
              <a:rect l="l" t="t" r="r" b="b"/>
              <a:pathLst>
                <a:path w="2020570" h="343535">
                  <a:moveTo>
                    <a:pt x="1042406" y="343534"/>
                  </a:moveTo>
                  <a:lnTo>
                    <a:pt x="752244" y="343534"/>
                  </a:lnTo>
                  <a:lnTo>
                    <a:pt x="698512" y="332798"/>
                  </a:lnTo>
                  <a:lnTo>
                    <a:pt x="526570" y="332798"/>
                  </a:lnTo>
                  <a:lnTo>
                    <a:pt x="483585" y="322063"/>
                  </a:lnTo>
                  <a:lnTo>
                    <a:pt x="440600" y="322063"/>
                  </a:lnTo>
                  <a:lnTo>
                    <a:pt x="397614" y="311317"/>
                  </a:lnTo>
                  <a:lnTo>
                    <a:pt x="311644" y="311317"/>
                  </a:lnTo>
                  <a:lnTo>
                    <a:pt x="279405" y="300581"/>
                  </a:lnTo>
                  <a:lnTo>
                    <a:pt x="236419" y="300581"/>
                  </a:lnTo>
                  <a:lnTo>
                    <a:pt x="214926" y="289857"/>
                  </a:lnTo>
                  <a:lnTo>
                    <a:pt x="182687" y="289857"/>
                  </a:lnTo>
                  <a:lnTo>
                    <a:pt x="139702" y="279121"/>
                  </a:lnTo>
                  <a:lnTo>
                    <a:pt x="107463" y="268386"/>
                  </a:lnTo>
                  <a:lnTo>
                    <a:pt x="64478" y="268386"/>
                  </a:lnTo>
                  <a:lnTo>
                    <a:pt x="0" y="246915"/>
                  </a:lnTo>
                  <a:lnTo>
                    <a:pt x="881200" y="0"/>
                  </a:lnTo>
                  <a:lnTo>
                    <a:pt x="2020313" y="171767"/>
                  </a:lnTo>
                  <a:lnTo>
                    <a:pt x="1998820" y="171767"/>
                  </a:lnTo>
                  <a:lnTo>
                    <a:pt x="1966581" y="182502"/>
                  </a:lnTo>
                  <a:lnTo>
                    <a:pt x="1945088" y="193238"/>
                  </a:lnTo>
                  <a:lnTo>
                    <a:pt x="1912860" y="203962"/>
                  </a:lnTo>
                  <a:lnTo>
                    <a:pt x="1891356" y="214698"/>
                  </a:lnTo>
                  <a:lnTo>
                    <a:pt x="1859117" y="225444"/>
                  </a:lnTo>
                  <a:lnTo>
                    <a:pt x="1848371" y="225444"/>
                  </a:lnTo>
                  <a:lnTo>
                    <a:pt x="1751654" y="257650"/>
                  </a:lnTo>
                  <a:lnTo>
                    <a:pt x="1719426" y="257650"/>
                  </a:lnTo>
                  <a:lnTo>
                    <a:pt x="1676430" y="268386"/>
                  </a:lnTo>
                  <a:lnTo>
                    <a:pt x="1644190" y="279121"/>
                  </a:lnTo>
                  <a:lnTo>
                    <a:pt x="1611951" y="279121"/>
                  </a:lnTo>
                  <a:lnTo>
                    <a:pt x="1568966" y="289857"/>
                  </a:lnTo>
                  <a:lnTo>
                    <a:pt x="1536727" y="300581"/>
                  </a:lnTo>
                  <a:lnTo>
                    <a:pt x="1493742" y="300581"/>
                  </a:lnTo>
                  <a:lnTo>
                    <a:pt x="1450756" y="311317"/>
                  </a:lnTo>
                  <a:lnTo>
                    <a:pt x="1364785" y="311317"/>
                  </a:lnTo>
                  <a:lnTo>
                    <a:pt x="1343293" y="322063"/>
                  </a:lnTo>
                  <a:lnTo>
                    <a:pt x="1257322" y="322063"/>
                  </a:lnTo>
                  <a:lnTo>
                    <a:pt x="1214337" y="332798"/>
                  </a:lnTo>
                  <a:lnTo>
                    <a:pt x="1085380" y="332798"/>
                  </a:lnTo>
                  <a:close/>
                </a:path>
              </a:pathLst>
            </a:custGeom>
            <a:solidFill>
              <a:srgbClr val="333399"/>
            </a:solidFill>
          </p:spPr>
          <p:txBody>
            <a:bodyPr wrap="square" lIns="0" tIns="0" rIns="0" bIns="0" rtlCol="0"/>
            <a:lstStyle/>
            <a:p>
              <a:endParaRPr sz="1350"/>
            </a:p>
          </p:txBody>
        </p:sp>
        <p:sp>
          <p:nvSpPr>
            <p:cNvPr id="36" name="object 36"/>
            <p:cNvSpPr/>
            <p:nvPr/>
          </p:nvSpPr>
          <p:spPr>
            <a:xfrm>
              <a:off x="3938385" y="3940609"/>
              <a:ext cx="2020570" cy="343535"/>
            </a:xfrm>
            <a:custGeom>
              <a:avLst/>
              <a:gdLst/>
              <a:ahLst/>
              <a:cxnLst/>
              <a:rect l="l" t="t" r="r" b="b"/>
              <a:pathLst>
                <a:path w="2020570" h="343535">
                  <a:moveTo>
                    <a:pt x="2020313" y="171767"/>
                  </a:moveTo>
                  <a:lnTo>
                    <a:pt x="1998820" y="171767"/>
                  </a:lnTo>
                  <a:lnTo>
                    <a:pt x="1966581" y="182502"/>
                  </a:lnTo>
                  <a:lnTo>
                    <a:pt x="1945088" y="193238"/>
                  </a:lnTo>
                  <a:lnTo>
                    <a:pt x="1912849" y="203973"/>
                  </a:lnTo>
                  <a:lnTo>
                    <a:pt x="1891356" y="214708"/>
                  </a:lnTo>
                  <a:lnTo>
                    <a:pt x="1859117" y="225444"/>
                  </a:lnTo>
                  <a:lnTo>
                    <a:pt x="1848371" y="225444"/>
                  </a:lnTo>
                  <a:lnTo>
                    <a:pt x="1816132" y="236179"/>
                  </a:lnTo>
                  <a:lnTo>
                    <a:pt x="1783893" y="246915"/>
                  </a:lnTo>
                  <a:lnTo>
                    <a:pt x="1751654" y="257650"/>
                  </a:lnTo>
                  <a:lnTo>
                    <a:pt x="1719415" y="257650"/>
                  </a:lnTo>
                  <a:lnTo>
                    <a:pt x="1676430" y="268386"/>
                  </a:lnTo>
                  <a:lnTo>
                    <a:pt x="1644190" y="279121"/>
                  </a:lnTo>
                  <a:lnTo>
                    <a:pt x="1611951" y="279121"/>
                  </a:lnTo>
                  <a:lnTo>
                    <a:pt x="1568966" y="289857"/>
                  </a:lnTo>
                  <a:lnTo>
                    <a:pt x="1536727" y="300592"/>
                  </a:lnTo>
                  <a:lnTo>
                    <a:pt x="1493742" y="300592"/>
                  </a:lnTo>
                  <a:lnTo>
                    <a:pt x="1450756" y="311328"/>
                  </a:lnTo>
                  <a:lnTo>
                    <a:pt x="1407771" y="311328"/>
                  </a:lnTo>
                  <a:lnTo>
                    <a:pt x="1364785" y="311328"/>
                  </a:lnTo>
                  <a:lnTo>
                    <a:pt x="1343293" y="322063"/>
                  </a:lnTo>
                  <a:lnTo>
                    <a:pt x="1300307" y="322063"/>
                  </a:lnTo>
                  <a:lnTo>
                    <a:pt x="1257322" y="322063"/>
                  </a:lnTo>
                  <a:lnTo>
                    <a:pt x="1214337" y="332798"/>
                  </a:lnTo>
                  <a:lnTo>
                    <a:pt x="1171351" y="332798"/>
                  </a:lnTo>
                  <a:lnTo>
                    <a:pt x="1128366" y="332798"/>
                  </a:lnTo>
                  <a:lnTo>
                    <a:pt x="1085380" y="332798"/>
                  </a:lnTo>
                  <a:lnTo>
                    <a:pt x="1042395" y="343534"/>
                  </a:lnTo>
                  <a:lnTo>
                    <a:pt x="999410" y="343534"/>
                  </a:lnTo>
                  <a:lnTo>
                    <a:pt x="752244" y="343534"/>
                  </a:lnTo>
                  <a:lnTo>
                    <a:pt x="698512" y="332798"/>
                  </a:lnTo>
                  <a:lnTo>
                    <a:pt x="655527" y="332798"/>
                  </a:lnTo>
                  <a:lnTo>
                    <a:pt x="612541" y="332798"/>
                  </a:lnTo>
                  <a:lnTo>
                    <a:pt x="569556" y="332798"/>
                  </a:lnTo>
                  <a:lnTo>
                    <a:pt x="526570" y="332798"/>
                  </a:lnTo>
                  <a:lnTo>
                    <a:pt x="483585" y="322063"/>
                  </a:lnTo>
                  <a:lnTo>
                    <a:pt x="440600" y="322063"/>
                  </a:lnTo>
                  <a:lnTo>
                    <a:pt x="397614" y="311328"/>
                  </a:lnTo>
                  <a:lnTo>
                    <a:pt x="354629" y="311328"/>
                  </a:lnTo>
                  <a:lnTo>
                    <a:pt x="311644" y="311328"/>
                  </a:lnTo>
                  <a:lnTo>
                    <a:pt x="279405" y="300592"/>
                  </a:lnTo>
                  <a:lnTo>
                    <a:pt x="236419" y="300592"/>
                  </a:lnTo>
                  <a:lnTo>
                    <a:pt x="214926" y="289857"/>
                  </a:lnTo>
                  <a:lnTo>
                    <a:pt x="182687" y="289857"/>
                  </a:lnTo>
                  <a:lnTo>
                    <a:pt x="139702" y="279121"/>
                  </a:lnTo>
                  <a:lnTo>
                    <a:pt x="107463" y="268386"/>
                  </a:lnTo>
                  <a:lnTo>
                    <a:pt x="64478" y="268386"/>
                  </a:lnTo>
                  <a:lnTo>
                    <a:pt x="32239" y="257650"/>
                  </a:lnTo>
                  <a:lnTo>
                    <a:pt x="0" y="246915"/>
                  </a:lnTo>
                  <a:lnTo>
                    <a:pt x="881200" y="0"/>
                  </a:lnTo>
                  <a:lnTo>
                    <a:pt x="2020313" y="171767"/>
                  </a:lnTo>
                  <a:close/>
                </a:path>
              </a:pathLst>
            </a:custGeom>
            <a:ln w="10735">
              <a:solidFill>
                <a:srgbClr val="000000"/>
              </a:solidFill>
            </a:ln>
          </p:spPr>
          <p:txBody>
            <a:bodyPr wrap="square" lIns="0" tIns="0" rIns="0" bIns="0" rtlCol="0"/>
            <a:lstStyle/>
            <a:p>
              <a:endParaRPr sz="1350"/>
            </a:p>
          </p:txBody>
        </p:sp>
        <p:sp>
          <p:nvSpPr>
            <p:cNvPr id="37" name="object 37"/>
            <p:cNvSpPr/>
            <p:nvPr/>
          </p:nvSpPr>
          <p:spPr>
            <a:xfrm>
              <a:off x="5249439" y="5261069"/>
              <a:ext cx="75565" cy="0"/>
            </a:xfrm>
            <a:custGeom>
              <a:avLst/>
              <a:gdLst/>
              <a:ahLst/>
              <a:cxnLst/>
              <a:rect l="l" t="t" r="r" b="b"/>
              <a:pathLst>
                <a:path w="75564">
                  <a:moveTo>
                    <a:pt x="75224" y="0"/>
                  </a:moveTo>
                  <a:lnTo>
                    <a:pt x="0" y="0"/>
                  </a:lnTo>
                </a:path>
              </a:pathLst>
            </a:custGeom>
            <a:ln w="3175">
              <a:solidFill>
                <a:srgbClr val="000000"/>
              </a:solidFill>
            </a:ln>
          </p:spPr>
          <p:txBody>
            <a:bodyPr wrap="square" lIns="0" tIns="0" rIns="0" bIns="0" rtlCol="0"/>
            <a:lstStyle/>
            <a:p>
              <a:endParaRPr sz="1350"/>
            </a:p>
          </p:txBody>
        </p:sp>
        <p:sp>
          <p:nvSpPr>
            <p:cNvPr id="38" name="object 38"/>
            <p:cNvSpPr/>
            <p:nvPr/>
          </p:nvSpPr>
          <p:spPr>
            <a:xfrm>
              <a:off x="5023766" y="4638413"/>
              <a:ext cx="226060" cy="622935"/>
            </a:xfrm>
            <a:custGeom>
              <a:avLst/>
              <a:gdLst/>
              <a:ahLst/>
              <a:cxnLst/>
              <a:rect l="l" t="t" r="r" b="b"/>
              <a:pathLst>
                <a:path w="226060" h="622935">
                  <a:moveTo>
                    <a:pt x="225673" y="622656"/>
                  </a:moveTo>
                  <a:lnTo>
                    <a:pt x="0" y="0"/>
                  </a:lnTo>
                </a:path>
              </a:pathLst>
            </a:custGeom>
            <a:ln w="3175">
              <a:solidFill>
                <a:srgbClr val="000000"/>
              </a:solidFill>
            </a:ln>
          </p:spPr>
          <p:txBody>
            <a:bodyPr wrap="square" lIns="0" tIns="0" rIns="0" bIns="0" rtlCol="0"/>
            <a:lstStyle/>
            <a:p>
              <a:endParaRPr sz="1350"/>
            </a:p>
          </p:txBody>
        </p:sp>
      </p:grpSp>
      <p:sp>
        <p:nvSpPr>
          <p:cNvPr id="39" name="object 39"/>
          <p:cNvSpPr txBox="1"/>
          <p:nvPr/>
        </p:nvSpPr>
        <p:spPr>
          <a:xfrm>
            <a:off x="3129619" y="1292111"/>
            <a:ext cx="3296603" cy="482440"/>
          </a:xfrm>
          <a:prstGeom prst="rect">
            <a:avLst/>
          </a:prstGeom>
        </p:spPr>
        <p:txBody>
          <a:bodyPr vert="horz" wrap="square" lIns="0" tIns="9525" rIns="0" bIns="0" rtlCol="0">
            <a:spAutoFit/>
          </a:bodyPr>
          <a:lstStyle/>
          <a:p>
            <a:pPr marL="1087755" marR="3810" indent="-1088231">
              <a:lnSpc>
                <a:spcPct val="104800"/>
              </a:lnSpc>
              <a:spcBef>
                <a:spcPts val="75"/>
              </a:spcBef>
            </a:pPr>
            <a:r>
              <a:rPr sz="1463" b="1" spc="4" dirty="0">
                <a:latin typeface="Arial"/>
                <a:cs typeface="Arial"/>
              </a:rPr>
              <a:t>Global </a:t>
            </a:r>
            <a:r>
              <a:rPr sz="1463" b="1" spc="19" dirty="0">
                <a:latin typeface="Arial"/>
                <a:cs typeface="Arial"/>
              </a:rPr>
              <a:t>Final </a:t>
            </a:r>
            <a:r>
              <a:rPr sz="1463" b="1" spc="4" dirty="0">
                <a:latin typeface="Arial"/>
                <a:cs typeface="Arial"/>
              </a:rPr>
              <a:t>Energy </a:t>
            </a:r>
            <a:r>
              <a:rPr sz="1463" b="1" spc="8" dirty="0">
                <a:latin typeface="Arial"/>
                <a:cs typeface="Arial"/>
              </a:rPr>
              <a:t>Consumption</a:t>
            </a:r>
            <a:r>
              <a:rPr sz="1463" b="1" spc="-146" dirty="0">
                <a:latin typeface="Arial"/>
                <a:cs typeface="Arial"/>
              </a:rPr>
              <a:t> </a:t>
            </a:r>
            <a:r>
              <a:rPr sz="1463" b="1" spc="-8" dirty="0">
                <a:latin typeface="Arial"/>
                <a:cs typeface="Arial"/>
              </a:rPr>
              <a:t>by  </a:t>
            </a:r>
            <a:r>
              <a:rPr sz="1463" b="1" dirty="0">
                <a:latin typeface="Arial"/>
                <a:cs typeface="Arial"/>
              </a:rPr>
              <a:t>Sector,</a:t>
            </a:r>
            <a:r>
              <a:rPr sz="1463" b="1" spc="-56" dirty="0">
                <a:latin typeface="Arial"/>
                <a:cs typeface="Arial"/>
              </a:rPr>
              <a:t> </a:t>
            </a:r>
            <a:r>
              <a:rPr sz="1463" b="1" spc="8" dirty="0">
                <a:latin typeface="Arial"/>
                <a:cs typeface="Arial"/>
              </a:rPr>
              <a:t>2005</a:t>
            </a:r>
            <a:endParaRPr sz="1463">
              <a:latin typeface="Arial"/>
              <a:cs typeface="Arial"/>
            </a:endParaRPr>
          </a:p>
        </p:txBody>
      </p:sp>
      <p:sp>
        <p:nvSpPr>
          <p:cNvPr id="40" name="object 40"/>
          <p:cNvSpPr txBox="1"/>
          <p:nvPr/>
        </p:nvSpPr>
        <p:spPr>
          <a:xfrm>
            <a:off x="5990834" y="2032850"/>
            <a:ext cx="646271" cy="570060"/>
          </a:xfrm>
          <a:prstGeom prst="rect">
            <a:avLst/>
          </a:prstGeom>
        </p:spPr>
        <p:txBody>
          <a:bodyPr vert="horz" wrap="square" lIns="0" tIns="9049" rIns="0" bIns="0" rtlCol="0">
            <a:spAutoFit/>
          </a:bodyPr>
          <a:lstStyle/>
          <a:p>
            <a:pPr marL="112395" marR="3810" indent="-112871">
              <a:lnSpc>
                <a:spcPct val="108000"/>
              </a:lnSpc>
              <a:spcBef>
                <a:spcPts val="71"/>
              </a:spcBef>
            </a:pPr>
            <a:r>
              <a:rPr sz="1125" b="1" spc="8" dirty="0">
                <a:latin typeface="Arial"/>
                <a:cs typeface="Arial"/>
              </a:rPr>
              <a:t>Manufac-  turing  33</a:t>
            </a:r>
            <a:r>
              <a:rPr sz="1125" b="1" spc="-11" dirty="0">
                <a:latin typeface="Arial"/>
                <a:cs typeface="Arial"/>
              </a:rPr>
              <a:t> </a:t>
            </a:r>
            <a:r>
              <a:rPr sz="1125" b="1" spc="15" dirty="0">
                <a:latin typeface="Arial"/>
                <a:cs typeface="Arial"/>
              </a:rPr>
              <a:t>%</a:t>
            </a:r>
            <a:endParaRPr sz="1125">
              <a:latin typeface="Arial"/>
              <a:cs typeface="Arial"/>
            </a:endParaRPr>
          </a:p>
        </p:txBody>
      </p:sp>
      <p:sp>
        <p:nvSpPr>
          <p:cNvPr id="41" name="object 41"/>
          <p:cNvSpPr txBox="1"/>
          <p:nvPr/>
        </p:nvSpPr>
        <p:spPr>
          <a:xfrm>
            <a:off x="2742753" y="3345262"/>
            <a:ext cx="686752" cy="383086"/>
          </a:xfrm>
          <a:prstGeom prst="rect">
            <a:avLst/>
          </a:prstGeom>
        </p:spPr>
        <p:txBody>
          <a:bodyPr vert="horz" wrap="square" lIns="0" tIns="9049" rIns="0" bIns="0" rtlCol="0">
            <a:spAutoFit/>
          </a:bodyPr>
          <a:lstStyle/>
          <a:p>
            <a:pPr marL="169069" marR="3810" indent="-169545">
              <a:lnSpc>
                <a:spcPct val="108000"/>
              </a:lnSpc>
              <a:spcBef>
                <a:spcPts val="71"/>
              </a:spcBef>
            </a:pPr>
            <a:r>
              <a:rPr sz="1125" b="1" spc="8" dirty="0">
                <a:latin typeface="Arial"/>
                <a:cs typeface="Arial"/>
              </a:rPr>
              <a:t>Tran</a:t>
            </a:r>
            <a:r>
              <a:rPr sz="1125" b="1" spc="4" dirty="0">
                <a:latin typeface="Arial"/>
                <a:cs typeface="Arial"/>
              </a:rPr>
              <a:t>sport  </a:t>
            </a:r>
            <a:r>
              <a:rPr sz="1125" b="1" spc="8" dirty="0">
                <a:latin typeface="Arial"/>
                <a:cs typeface="Arial"/>
              </a:rPr>
              <a:t>26</a:t>
            </a:r>
            <a:r>
              <a:rPr sz="1125" b="1" spc="-11" dirty="0">
                <a:latin typeface="Arial"/>
                <a:cs typeface="Arial"/>
              </a:rPr>
              <a:t> </a:t>
            </a:r>
            <a:r>
              <a:rPr sz="1125" b="1" spc="15" dirty="0">
                <a:latin typeface="Arial"/>
                <a:cs typeface="Arial"/>
              </a:rPr>
              <a:t>%</a:t>
            </a:r>
            <a:endParaRPr sz="1125">
              <a:latin typeface="Arial"/>
              <a:cs typeface="Arial"/>
            </a:endParaRPr>
          </a:p>
        </p:txBody>
      </p:sp>
      <p:sp>
        <p:nvSpPr>
          <p:cNvPr id="42" name="object 42"/>
          <p:cNvSpPr txBox="1"/>
          <p:nvPr/>
        </p:nvSpPr>
        <p:spPr>
          <a:xfrm>
            <a:off x="2928128" y="2169725"/>
            <a:ext cx="630555" cy="383086"/>
          </a:xfrm>
          <a:prstGeom prst="rect">
            <a:avLst/>
          </a:prstGeom>
        </p:spPr>
        <p:txBody>
          <a:bodyPr vert="horz" wrap="square" lIns="0" tIns="9049" rIns="0" bIns="0" rtlCol="0">
            <a:spAutoFit/>
          </a:bodyPr>
          <a:lstStyle/>
          <a:p>
            <a:pPr marL="185261" marR="3810" indent="-185738">
              <a:lnSpc>
                <a:spcPct val="108000"/>
              </a:lnSpc>
              <a:spcBef>
                <a:spcPts val="71"/>
              </a:spcBef>
            </a:pPr>
            <a:r>
              <a:rPr sz="1125" b="1" spc="11" dirty="0">
                <a:latin typeface="Arial"/>
                <a:cs typeface="Arial"/>
              </a:rPr>
              <a:t>S</a:t>
            </a:r>
            <a:r>
              <a:rPr sz="1125" b="1" spc="68" dirty="0">
                <a:latin typeface="Arial"/>
                <a:cs typeface="Arial"/>
              </a:rPr>
              <a:t>e</a:t>
            </a:r>
            <a:r>
              <a:rPr sz="1125" b="1" spc="4" dirty="0">
                <a:latin typeface="Arial"/>
                <a:cs typeface="Arial"/>
              </a:rPr>
              <a:t>r</a:t>
            </a:r>
            <a:r>
              <a:rPr sz="1125" b="1" spc="68" dirty="0">
                <a:latin typeface="Arial"/>
                <a:cs typeface="Arial"/>
              </a:rPr>
              <a:t>v</a:t>
            </a:r>
            <a:r>
              <a:rPr sz="1125" b="1" spc="4" dirty="0">
                <a:latin typeface="Arial"/>
                <a:cs typeface="Arial"/>
              </a:rPr>
              <a:t>ic</a:t>
            </a:r>
            <a:r>
              <a:rPr sz="1125" b="1" spc="68" dirty="0">
                <a:latin typeface="Arial"/>
                <a:cs typeface="Arial"/>
              </a:rPr>
              <a:t>e</a:t>
            </a:r>
            <a:r>
              <a:rPr sz="1125" b="1" spc="4" dirty="0">
                <a:latin typeface="Arial"/>
                <a:cs typeface="Arial"/>
              </a:rPr>
              <a:t>s  </a:t>
            </a:r>
            <a:r>
              <a:rPr sz="1125" b="1" spc="8" dirty="0">
                <a:latin typeface="Arial"/>
                <a:cs typeface="Arial"/>
              </a:rPr>
              <a:t>9</a:t>
            </a:r>
            <a:r>
              <a:rPr sz="1125" b="1" spc="-11" dirty="0">
                <a:latin typeface="Arial"/>
                <a:cs typeface="Arial"/>
              </a:rPr>
              <a:t> </a:t>
            </a:r>
            <a:r>
              <a:rPr sz="1125" b="1" spc="15" dirty="0">
                <a:latin typeface="Arial"/>
                <a:cs typeface="Arial"/>
              </a:rPr>
              <a:t>%</a:t>
            </a:r>
            <a:endParaRPr sz="1125">
              <a:latin typeface="Arial"/>
              <a:cs typeface="Arial"/>
            </a:endParaRPr>
          </a:p>
        </p:txBody>
      </p:sp>
      <p:sp>
        <p:nvSpPr>
          <p:cNvPr id="43" name="object 43"/>
          <p:cNvSpPr txBox="1"/>
          <p:nvPr/>
        </p:nvSpPr>
        <p:spPr>
          <a:xfrm>
            <a:off x="4386938" y="2024802"/>
            <a:ext cx="404813" cy="383086"/>
          </a:xfrm>
          <a:prstGeom prst="rect">
            <a:avLst/>
          </a:prstGeom>
        </p:spPr>
        <p:txBody>
          <a:bodyPr vert="horz" wrap="square" lIns="0" tIns="9049" rIns="0" bIns="0" rtlCol="0">
            <a:spAutoFit/>
          </a:bodyPr>
          <a:lstStyle/>
          <a:p>
            <a:pPr marL="72390" marR="3810" indent="-72866">
              <a:lnSpc>
                <a:spcPct val="108000"/>
              </a:lnSpc>
              <a:spcBef>
                <a:spcPts val="71"/>
              </a:spcBef>
            </a:pPr>
            <a:r>
              <a:rPr sz="1125" b="1" spc="8" dirty="0">
                <a:latin typeface="Arial"/>
                <a:cs typeface="Arial"/>
              </a:rPr>
              <a:t>Oth</a:t>
            </a:r>
            <a:r>
              <a:rPr sz="1125" b="1" spc="68" dirty="0">
                <a:latin typeface="Arial"/>
                <a:cs typeface="Arial"/>
              </a:rPr>
              <a:t>e</a:t>
            </a:r>
            <a:r>
              <a:rPr sz="1125" b="1" spc="4" dirty="0">
                <a:latin typeface="Arial"/>
                <a:cs typeface="Arial"/>
              </a:rPr>
              <a:t>r  </a:t>
            </a:r>
            <a:r>
              <a:rPr sz="1125" b="1" spc="8" dirty="0">
                <a:latin typeface="Arial"/>
                <a:cs typeface="Arial"/>
              </a:rPr>
              <a:t>3</a:t>
            </a:r>
            <a:r>
              <a:rPr sz="1125" b="1" spc="-23" dirty="0">
                <a:latin typeface="Arial"/>
                <a:cs typeface="Arial"/>
              </a:rPr>
              <a:t> </a:t>
            </a:r>
            <a:r>
              <a:rPr sz="1125" b="1" spc="15" dirty="0">
                <a:latin typeface="Arial"/>
                <a:cs typeface="Arial"/>
              </a:rPr>
              <a:t>%</a:t>
            </a:r>
            <a:endParaRPr sz="1125">
              <a:latin typeface="Arial"/>
              <a:cs typeface="Arial"/>
            </a:endParaRPr>
          </a:p>
        </p:txBody>
      </p:sp>
      <p:sp>
        <p:nvSpPr>
          <p:cNvPr id="44" name="object 44"/>
          <p:cNvSpPr/>
          <p:nvPr/>
        </p:nvSpPr>
        <p:spPr>
          <a:xfrm>
            <a:off x="2315581" y="1208263"/>
            <a:ext cx="4900613" cy="3099911"/>
          </a:xfrm>
          <a:custGeom>
            <a:avLst/>
            <a:gdLst/>
            <a:ahLst/>
            <a:cxnLst/>
            <a:rect l="l" t="t" r="r" b="b"/>
            <a:pathLst>
              <a:path w="6534150" h="4133215">
                <a:moveTo>
                  <a:pt x="0" y="0"/>
                </a:moveTo>
                <a:lnTo>
                  <a:pt x="6533778" y="0"/>
                </a:lnTo>
                <a:lnTo>
                  <a:pt x="6533778" y="4133148"/>
                </a:lnTo>
                <a:lnTo>
                  <a:pt x="0" y="4133148"/>
                </a:lnTo>
                <a:lnTo>
                  <a:pt x="0" y="0"/>
                </a:lnTo>
                <a:close/>
              </a:path>
            </a:pathLst>
          </a:custGeom>
          <a:ln w="3175">
            <a:solidFill>
              <a:srgbClr val="000000"/>
            </a:solidFill>
          </a:ln>
        </p:spPr>
        <p:txBody>
          <a:bodyPr wrap="square" lIns="0" tIns="0" rIns="0" bIns="0" rtlCol="0"/>
          <a:lstStyle/>
          <a:p>
            <a:endParaRPr sz="1350"/>
          </a:p>
        </p:txBody>
      </p:sp>
      <p:sp>
        <p:nvSpPr>
          <p:cNvPr id="45" name="object 45"/>
          <p:cNvSpPr txBox="1"/>
          <p:nvPr/>
        </p:nvSpPr>
        <p:spPr>
          <a:xfrm>
            <a:off x="1661629" y="3739787"/>
            <a:ext cx="5946934" cy="1142974"/>
          </a:xfrm>
          <a:prstGeom prst="rect">
            <a:avLst/>
          </a:prstGeom>
        </p:spPr>
        <p:txBody>
          <a:bodyPr vert="horz" wrap="square" lIns="0" tIns="9049" rIns="0" bIns="0" rtlCol="0">
            <a:spAutoFit/>
          </a:bodyPr>
          <a:lstStyle/>
          <a:p>
            <a:pPr marL="3748564" marR="1603534" indent="-250031">
              <a:lnSpc>
                <a:spcPct val="108000"/>
              </a:lnSpc>
              <a:spcBef>
                <a:spcPts val="71"/>
              </a:spcBef>
            </a:pPr>
            <a:r>
              <a:rPr sz="1125" b="1" spc="11" dirty="0">
                <a:latin typeface="Arial"/>
                <a:cs typeface="Arial"/>
              </a:rPr>
              <a:t>Hou</a:t>
            </a:r>
            <a:r>
              <a:rPr sz="1125" b="1" spc="4" dirty="0">
                <a:latin typeface="Arial"/>
                <a:cs typeface="Arial"/>
              </a:rPr>
              <a:t>s</a:t>
            </a:r>
            <a:r>
              <a:rPr sz="1125" b="1" spc="68" dirty="0">
                <a:latin typeface="Arial"/>
                <a:cs typeface="Arial"/>
              </a:rPr>
              <a:t>e</a:t>
            </a:r>
            <a:r>
              <a:rPr sz="1125" b="1" spc="8" dirty="0">
                <a:latin typeface="Arial"/>
                <a:cs typeface="Arial"/>
              </a:rPr>
              <a:t>holds  29</a:t>
            </a:r>
            <a:r>
              <a:rPr sz="1125" b="1" spc="-8" dirty="0">
                <a:latin typeface="Arial"/>
                <a:cs typeface="Arial"/>
              </a:rPr>
              <a:t> </a:t>
            </a:r>
            <a:r>
              <a:rPr sz="1125" b="1" spc="15" dirty="0">
                <a:latin typeface="Arial"/>
                <a:cs typeface="Arial"/>
              </a:rPr>
              <a:t>%</a:t>
            </a:r>
            <a:endParaRPr sz="1125">
              <a:latin typeface="Arial"/>
              <a:cs typeface="Arial"/>
            </a:endParaRPr>
          </a:p>
          <a:p>
            <a:pPr marL="710564">
              <a:lnSpc>
                <a:spcPts val="1219"/>
              </a:lnSpc>
            </a:pPr>
            <a:r>
              <a:rPr sz="1050" b="1" spc="-19" dirty="0">
                <a:latin typeface="Arial"/>
                <a:cs typeface="Arial"/>
              </a:rPr>
              <a:t>Total </a:t>
            </a:r>
            <a:r>
              <a:rPr sz="1050" b="1" spc="-4" dirty="0">
                <a:latin typeface="Arial"/>
                <a:cs typeface="Arial"/>
              </a:rPr>
              <a:t>final energy consumption: 285</a:t>
            </a:r>
            <a:r>
              <a:rPr sz="1050" b="1" spc="-75" dirty="0">
                <a:latin typeface="Arial"/>
                <a:cs typeface="Arial"/>
              </a:rPr>
              <a:t> </a:t>
            </a:r>
            <a:r>
              <a:rPr sz="1050" b="1" spc="-4" dirty="0">
                <a:latin typeface="Arial"/>
                <a:cs typeface="Arial"/>
              </a:rPr>
              <a:t>EJ</a:t>
            </a:r>
            <a:endParaRPr sz="1050">
              <a:latin typeface="Arial"/>
              <a:cs typeface="Arial"/>
            </a:endParaRPr>
          </a:p>
          <a:p>
            <a:pPr>
              <a:spcBef>
                <a:spcPts val="38"/>
              </a:spcBef>
            </a:pPr>
            <a:endParaRPr sz="1088">
              <a:latin typeface="Arial"/>
              <a:cs typeface="Arial"/>
            </a:endParaRPr>
          </a:p>
          <a:p>
            <a:pPr marL="9525" marR="3810" indent="-476">
              <a:spcBef>
                <a:spcPts val="4"/>
              </a:spcBef>
            </a:pPr>
            <a:r>
              <a:rPr sz="1050" b="1" u="heavy" spc="-4" dirty="0">
                <a:uFill>
                  <a:solidFill>
                    <a:srgbClr val="000000"/>
                  </a:solidFill>
                </a:uFill>
                <a:latin typeface="Arial"/>
                <a:cs typeface="Arial"/>
              </a:rPr>
              <a:t>Source</a:t>
            </a:r>
            <a:r>
              <a:rPr sz="1050" b="1" spc="-4" dirty="0">
                <a:latin typeface="Arial"/>
                <a:cs typeface="Arial"/>
              </a:rPr>
              <a:t>: </a:t>
            </a:r>
            <a:r>
              <a:rPr sz="1050" b="1" spc="-8" dirty="0">
                <a:latin typeface="Arial"/>
                <a:cs typeface="Arial"/>
              </a:rPr>
              <a:t>IEA, </a:t>
            </a:r>
            <a:r>
              <a:rPr sz="1050" b="1" spc="-4" dirty="0">
                <a:latin typeface="Arial"/>
                <a:cs typeface="Arial"/>
              </a:rPr>
              <a:t>Worldwide </a:t>
            </a:r>
            <a:r>
              <a:rPr sz="1050" b="1" spc="-11" dirty="0">
                <a:latin typeface="Arial"/>
                <a:cs typeface="Arial"/>
              </a:rPr>
              <a:t>Trends </a:t>
            </a:r>
            <a:r>
              <a:rPr sz="1050" b="1" dirty="0">
                <a:latin typeface="Arial"/>
                <a:cs typeface="Arial"/>
              </a:rPr>
              <a:t>in </a:t>
            </a:r>
            <a:r>
              <a:rPr sz="1050" b="1" spc="-4" dirty="0">
                <a:latin typeface="Arial"/>
                <a:cs typeface="Arial"/>
              </a:rPr>
              <a:t>Energy Use and Efficiency </a:t>
            </a:r>
            <a:r>
              <a:rPr sz="1050" b="1" dirty="0">
                <a:latin typeface="Arial"/>
                <a:cs typeface="Arial"/>
              </a:rPr>
              <a:t>- </a:t>
            </a:r>
            <a:r>
              <a:rPr sz="1050" b="1" spc="-4" dirty="0">
                <a:latin typeface="Arial"/>
                <a:cs typeface="Arial"/>
              </a:rPr>
              <a:t>Key Insights </a:t>
            </a:r>
            <a:r>
              <a:rPr sz="1050" b="1" dirty="0">
                <a:latin typeface="Arial"/>
                <a:cs typeface="Arial"/>
              </a:rPr>
              <a:t>from IEA </a:t>
            </a:r>
            <a:r>
              <a:rPr sz="1050" b="1" spc="-4" dirty="0">
                <a:latin typeface="Arial"/>
                <a:cs typeface="Arial"/>
              </a:rPr>
              <a:t>Indicator  </a:t>
            </a:r>
            <a:r>
              <a:rPr sz="1050" b="1" spc="-8" dirty="0">
                <a:latin typeface="Arial"/>
                <a:cs typeface="Arial"/>
              </a:rPr>
              <a:t>Analysis,</a:t>
            </a:r>
            <a:r>
              <a:rPr sz="1050" b="1" spc="23" dirty="0">
                <a:latin typeface="Arial"/>
                <a:cs typeface="Arial"/>
              </a:rPr>
              <a:t> </a:t>
            </a:r>
            <a:r>
              <a:rPr sz="1050" b="1" spc="-4" dirty="0">
                <a:latin typeface="Arial"/>
                <a:cs typeface="Arial"/>
              </a:rPr>
              <a:t>2008</a:t>
            </a:r>
            <a:endParaRPr sz="1050">
              <a:latin typeface="Arial"/>
              <a:cs typeface="Arial"/>
            </a:endParaRPr>
          </a:p>
          <a:p>
            <a:pPr marL="5777865">
              <a:lnSpc>
                <a:spcPts val="915"/>
              </a:lnSpc>
            </a:pPr>
            <a:r>
              <a:rPr sz="1050" spc="-4" dirty="0">
                <a:latin typeface="Arial"/>
                <a:cs typeface="Arial"/>
              </a:rPr>
              <a:t>26</a:t>
            </a:r>
            <a:endParaRPr sz="1050">
              <a:latin typeface="Arial"/>
              <a:cs typeface="Arial"/>
            </a:endParaRPr>
          </a:p>
        </p:txBody>
      </p:sp>
    </p:spTree>
    <p:extLst>
      <p:ext uri="{BB962C8B-B14F-4D97-AF65-F5344CB8AC3E}">
        <p14:creationId xmlns:p14="http://schemas.microsoft.com/office/powerpoint/2010/main" val="964254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102051"/>
            <a:ext cx="6172200" cy="747801"/>
          </a:xfrm>
          <a:prstGeom prst="rect">
            <a:avLst/>
          </a:prstGeom>
        </p:spPr>
        <p:txBody>
          <a:bodyPr vert="horz" wrap="square" lIns="0" tIns="9049" rIns="0" bIns="0" rtlCol="0" anchor="ctr">
            <a:spAutoFit/>
          </a:bodyPr>
          <a:lstStyle/>
          <a:p>
            <a:pPr marL="9525" marR="3810">
              <a:spcBef>
                <a:spcPts val="71"/>
              </a:spcBef>
            </a:pPr>
            <a:r>
              <a:rPr sz="2400" spc="-4" dirty="0"/>
              <a:t>What are the driving forces that influence </a:t>
            </a:r>
            <a:r>
              <a:rPr sz="2400" spc="-8" dirty="0"/>
              <a:t>our  </a:t>
            </a:r>
            <a:r>
              <a:rPr sz="2400" spc="-4" dirty="0"/>
              <a:t>present energy</a:t>
            </a:r>
            <a:r>
              <a:rPr sz="2400" spc="34" dirty="0"/>
              <a:t> </a:t>
            </a:r>
            <a:r>
              <a:rPr sz="2400" spc="-8" dirty="0"/>
              <a:t>supply?</a:t>
            </a:r>
          </a:p>
        </p:txBody>
      </p:sp>
      <p:sp>
        <p:nvSpPr>
          <p:cNvPr id="3" name="object 3"/>
          <p:cNvSpPr txBox="1">
            <a:spLocks noGrp="1"/>
          </p:cNvSpPr>
          <p:nvPr>
            <p:ph type="body" idx="1"/>
          </p:nvPr>
        </p:nvSpPr>
        <p:spPr>
          <a:xfrm>
            <a:off x="1485900" y="900114"/>
            <a:ext cx="6172200" cy="2740045"/>
          </a:xfrm>
          <a:prstGeom prst="rect">
            <a:avLst/>
          </a:prstGeom>
        </p:spPr>
        <p:txBody>
          <a:bodyPr vert="horz" wrap="square" lIns="0" tIns="9525" rIns="0" bIns="0" rtlCol="0">
            <a:spAutoFit/>
          </a:bodyPr>
          <a:lstStyle/>
          <a:p>
            <a:pPr marL="123349">
              <a:spcBef>
                <a:spcPts val="75"/>
              </a:spcBef>
            </a:pPr>
            <a:r>
              <a:rPr spc="-4" dirty="0"/>
              <a:t>Three </a:t>
            </a:r>
            <a:r>
              <a:rPr dirty="0"/>
              <a:t>main </a:t>
            </a:r>
            <a:r>
              <a:rPr spc="-4" dirty="0"/>
              <a:t>drivers can identified:</a:t>
            </a:r>
          </a:p>
          <a:p>
            <a:pPr marL="113824">
              <a:spcBef>
                <a:spcPts val="38"/>
              </a:spcBef>
            </a:pPr>
            <a:endParaRPr sz="2400"/>
          </a:p>
          <a:p>
            <a:pPr marL="282893"/>
            <a:r>
              <a:rPr sz="1350" spc="-8" dirty="0"/>
              <a:t>Environmental</a:t>
            </a:r>
            <a:r>
              <a:rPr sz="1350" spc="19" dirty="0"/>
              <a:t> </a:t>
            </a:r>
            <a:r>
              <a:rPr sz="1350" spc="-8" dirty="0"/>
              <a:t>Issues</a:t>
            </a:r>
            <a:endParaRPr sz="1350"/>
          </a:p>
          <a:p>
            <a:pPr marL="113824">
              <a:spcBef>
                <a:spcPts val="15"/>
              </a:spcBef>
            </a:pPr>
            <a:endParaRPr sz="2100"/>
          </a:p>
          <a:p>
            <a:pPr marL="1375886"/>
            <a:r>
              <a:rPr sz="1350" spc="-4" dirty="0"/>
              <a:t>Energy prices and Energy Security</a:t>
            </a:r>
            <a:endParaRPr sz="1350"/>
          </a:p>
          <a:p>
            <a:pPr marL="113824">
              <a:spcBef>
                <a:spcPts val="19"/>
              </a:spcBef>
            </a:pPr>
            <a:endParaRPr sz="2213"/>
          </a:p>
          <a:p>
            <a:pPr marL="2967038" marR="3810" indent="-52864"/>
            <a:r>
              <a:rPr sz="1350" spc="-8" dirty="0"/>
              <a:t>Improvements </a:t>
            </a:r>
            <a:r>
              <a:rPr sz="1350" spc="-4" dirty="0"/>
              <a:t>and </a:t>
            </a:r>
            <a:r>
              <a:rPr sz="1350" spc="-15" dirty="0"/>
              <a:t>Technical </a:t>
            </a:r>
            <a:r>
              <a:rPr sz="1350" spc="-4" dirty="0"/>
              <a:t>Innovations  </a:t>
            </a:r>
            <a:r>
              <a:rPr sz="1350" dirty="0"/>
              <a:t>in the </a:t>
            </a:r>
            <a:r>
              <a:rPr sz="1350" spc="-4" dirty="0"/>
              <a:t>use </a:t>
            </a:r>
            <a:r>
              <a:rPr sz="1350" dirty="0"/>
              <a:t>of Renewable </a:t>
            </a:r>
            <a:r>
              <a:rPr sz="1350" spc="-4" dirty="0"/>
              <a:t>Energy</a:t>
            </a:r>
            <a:r>
              <a:rPr sz="1350" spc="-94" dirty="0"/>
              <a:t> </a:t>
            </a:r>
            <a:r>
              <a:rPr sz="1350" spc="-8" dirty="0"/>
              <a:t>Sources</a:t>
            </a:r>
            <a:endParaRPr sz="1350"/>
          </a:p>
          <a:p>
            <a:pPr marL="113824" marR="3810" algn="r"/>
            <a:r>
              <a:rPr sz="1350" spc="-4" dirty="0"/>
              <a:t>(</a:t>
            </a:r>
            <a:r>
              <a:rPr sz="1350" spc="-8" dirty="0"/>
              <a:t>R</a:t>
            </a:r>
            <a:r>
              <a:rPr sz="1350" dirty="0"/>
              <a:t>ES)</a:t>
            </a:r>
            <a:endParaRPr sz="1350"/>
          </a:p>
        </p:txBody>
      </p:sp>
      <p:sp>
        <p:nvSpPr>
          <p:cNvPr id="4" name="object 4"/>
          <p:cNvSpPr/>
          <p:nvPr/>
        </p:nvSpPr>
        <p:spPr>
          <a:xfrm>
            <a:off x="1537288" y="2147906"/>
            <a:ext cx="4292441" cy="1904048"/>
          </a:xfrm>
          <a:custGeom>
            <a:avLst/>
            <a:gdLst/>
            <a:ahLst/>
            <a:cxnLst/>
            <a:rect l="l" t="t" r="r" b="b"/>
            <a:pathLst>
              <a:path w="5723255" h="2538729">
                <a:moveTo>
                  <a:pt x="5722683" y="2532037"/>
                </a:moveTo>
                <a:lnTo>
                  <a:pt x="5641086" y="2433688"/>
                </a:lnTo>
                <a:lnTo>
                  <a:pt x="5625731" y="2468575"/>
                </a:lnTo>
                <a:lnTo>
                  <a:pt x="15341" y="0"/>
                </a:lnTo>
                <a:lnTo>
                  <a:pt x="10223" y="11620"/>
                </a:lnTo>
                <a:lnTo>
                  <a:pt x="5620613" y="2480208"/>
                </a:lnTo>
                <a:lnTo>
                  <a:pt x="5615495" y="2491829"/>
                </a:lnTo>
                <a:lnTo>
                  <a:pt x="5118" y="23253"/>
                </a:lnTo>
                <a:lnTo>
                  <a:pt x="0" y="34874"/>
                </a:lnTo>
                <a:lnTo>
                  <a:pt x="5610390" y="2503449"/>
                </a:lnTo>
                <a:lnTo>
                  <a:pt x="5595048" y="2538311"/>
                </a:lnTo>
                <a:lnTo>
                  <a:pt x="5722683" y="2532037"/>
                </a:lnTo>
                <a:close/>
              </a:path>
            </a:pathLst>
          </a:custGeom>
          <a:solidFill>
            <a:srgbClr val="818181"/>
          </a:solidFill>
        </p:spPr>
        <p:txBody>
          <a:bodyPr wrap="square" lIns="0" tIns="0" rIns="0" bIns="0" rtlCol="0"/>
          <a:lstStyle/>
          <a:p>
            <a:endParaRPr sz="1350"/>
          </a:p>
        </p:txBody>
      </p:sp>
      <p:sp>
        <p:nvSpPr>
          <p:cNvPr id="5" name="object 5"/>
          <p:cNvSpPr txBox="1"/>
          <p:nvPr/>
        </p:nvSpPr>
        <p:spPr>
          <a:xfrm>
            <a:off x="4088625" y="4716779"/>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6" name="object 6"/>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26</a:t>
            </a:fld>
            <a:endParaRPr dirty="0"/>
          </a:p>
        </p:txBody>
      </p:sp>
    </p:spTree>
    <p:extLst>
      <p:ext uri="{BB962C8B-B14F-4D97-AF65-F5344CB8AC3E}">
        <p14:creationId xmlns:p14="http://schemas.microsoft.com/office/powerpoint/2010/main" val="2526611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4955" y="253843"/>
            <a:ext cx="5493544" cy="747801"/>
          </a:xfrm>
          <a:prstGeom prst="rect">
            <a:avLst/>
          </a:prstGeom>
        </p:spPr>
        <p:txBody>
          <a:bodyPr vert="horz" wrap="square" lIns="0" tIns="9049" rIns="0" bIns="0" rtlCol="0" anchor="ctr">
            <a:spAutoFit/>
          </a:bodyPr>
          <a:lstStyle/>
          <a:p>
            <a:pPr marL="9525" marR="3810">
              <a:spcBef>
                <a:spcPts val="71"/>
              </a:spcBef>
            </a:pPr>
            <a:r>
              <a:rPr sz="2400" spc="-8" dirty="0"/>
              <a:t>The </a:t>
            </a:r>
            <a:r>
              <a:rPr sz="2400" spc="-4" dirty="0"/>
              <a:t>Earth’s climate is a hugely complex  </a:t>
            </a:r>
            <a:r>
              <a:rPr sz="2400" spc="-8" dirty="0"/>
              <a:t>system </a:t>
            </a:r>
            <a:r>
              <a:rPr sz="2400" spc="-4" dirty="0"/>
              <a:t>dependent on many other</a:t>
            </a:r>
            <a:r>
              <a:rPr sz="2400" spc="101" dirty="0"/>
              <a:t> </a:t>
            </a:r>
            <a:r>
              <a:rPr sz="2400" spc="-4" dirty="0"/>
              <a:t>systems.</a:t>
            </a:r>
          </a:p>
        </p:txBody>
      </p:sp>
      <p:sp>
        <p:nvSpPr>
          <p:cNvPr id="3" name="object 3"/>
          <p:cNvSpPr/>
          <p:nvPr/>
        </p:nvSpPr>
        <p:spPr>
          <a:xfrm>
            <a:off x="1488932" y="1057925"/>
            <a:ext cx="4850603" cy="3376610"/>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6459856" y="3873055"/>
            <a:ext cx="1193006" cy="494366"/>
          </a:xfrm>
          <a:prstGeom prst="rect">
            <a:avLst/>
          </a:prstGeom>
        </p:spPr>
        <p:txBody>
          <a:bodyPr vert="horz" wrap="square" lIns="0" tIns="9525" rIns="0" bIns="0" rtlCol="0">
            <a:spAutoFit/>
          </a:bodyPr>
          <a:lstStyle/>
          <a:p>
            <a:pPr marL="9525" marR="3810">
              <a:spcBef>
                <a:spcPts val="75"/>
              </a:spcBef>
            </a:pPr>
            <a:r>
              <a:rPr sz="1050" b="1" spc="-4" dirty="0">
                <a:latin typeface="Arial"/>
                <a:cs typeface="Arial"/>
              </a:rPr>
              <a:t>Source: From  Wikipedia, the</a:t>
            </a:r>
            <a:r>
              <a:rPr sz="1050" b="1" spc="-86" dirty="0">
                <a:latin typeface="Arial"/>
                <a:cs typeface="Arial"/>
              </a:rPr>
              <a:t> </a:t>
            </a:r>
            <a:r>
              <a:rPr sz="1050" b="1" dirty="0">
                <a:latin typeface="Arial"/>
                <a:cs typeface="Arial"/>
              </a:rPr>
              <a:t>free  </a:t>
            </a:r>
            <a:r>
              <a:rPr sz="1050" b="1" spc="-8" dirty="0">
                <a:latin typeface="Arial"/>
                <a:cs typeface="Arial"/>
              </a:rPr>
              <a:t>encyclopedia</a:t>
            </a:r>
            <a:endParaRPr sz="1050">
              <a:latin typeface="Arial"/>
              <a:cs typeface="Arial"/>
            </a:endParaRPr>
          </a:p>
        </p:txBody>
      </p:sp>
      <p:sp>
        <p:nvSpPr>
          <p:cNvPr id="6" name="object 6"/>
          <p:cNvSpPr txBox="1"/>
          <p:nvPr/>
        </p:nvSpPr>
        <p:spPr>
          <a:xfrm>
            <a:off x="4088625" y="4716779"/>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7" name="object 7"/>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27</a:t>
            </a:fld>
            <a:endParaRPr dirty="0"/>
          </a:p>
        </p:txBody>
      </p:sp>
      <p:sp>
        <p:nvSpPr>
          <p:cNvPr id="5" name="object 5"/>
          <p:cNvSpPr txBox="1"/>
          <p:nvPr/>
        </p:nvSpPr>
        <p:spPr>
          <a:xfrm>
            <a:off x="6450330" y="1106161"/>
            <a:ext cx="1325404" cy="1141178"/>
          </a:xfrm>
          <a:prstGeom prst="rect">
            <a:avLst/>
          </a:prstGeom>
        </p:spPr>
        <p:txBody>
          <a:bodyPr vert="horz" wrap="square" lIns="0" tIns="10001" rIns="0" bIns="0" rtlCol="0">
            <a:spAutoFit/>
          </a:bodyPr>
          <a:lstStyle/>
          <a:p>
            <a:pPr marL="19050" marR="13335" indent="-476">
              <a:spcBef>
                <a:spcPts val="79"/>
              </a:spcBef>
            </a:pPr>
            <a:r>
              <a:rPr sz="1050" b="1" dirty="0">
                <a:latin typeface="Arial"/>
                <a:cs typeface="Arial"/>
              </a:rPr>
              <a:t>CO</a:t>
            </a:r>
            <a:r>
              <a:rPr sz="1013" b="1" baseline="-21604" dirty="0">
                <a:latin typeface="Arial"/>
                <a:cs typeface="Arial"/>
              </a:rPr>
              <a:t>2 </a:t>
            </a:r>
            <a:r>
              <a:rPr sz="1050" b="1" dirty="0">
                <a:latin typeface="Arial"/>
                <a:cs typeface="Arial"/>
              </a:rPr>
              <a:t>released from  </a:t>
            </a:r>
            <a:r>
              <a:rPr sz="1050" b="1" spc="-4" dirty="0">
                <a:latin typeface="Arial"/>
                <a:cs typeface="Arial"/>
              </a:rPr>
              <a:t>the processing </a:t>
            </a:r>
            <a:r>
              <a:rPr sz="1050" b="1" spc="-8" dirty="0">
                <a:latin typeface="Arial"/>
                <a:cs typeface="Arial"/>
              </a:rPr>
              <a:t>of  </a:t>
            </a:r>
            <a:r>
              <a:rPr sz="1050" b="1" spc="-4" dirty="0">
                <a:latin typeface="Arial"/>
                <a:cs typeface="Arial"/>
              </a:rPr>
              <a:t>undergroung stores  of fossil fuels </a:t>
            </a:r>
            <a:r>
              <a:rPr sz="1050" b="1" dirty="0">
                <a:latin typeface="Arial"/>
                <a:cs typeface="Arial"/>
              </a:rPr>
              <a:t>is  </a:t>
            </a:r>
            <a:r>
              <a:rPr sz="1050" b="1" spc="-4" dirty="0">
                <a:latin typeface="Arial"/>
                <a:cs typeface="Arial"/>
              </a:rPr>
              <a:t>throught </a:t>
            </a:r>
            <a:r>
              <a:rPr sz="1050" b="1" dirty="0">
                <a:latin typeface="Arial"/>
                <a:cs typeface="Arial"/>
              </a:rPr>
              <a:t>to</a:t>
            </a:r>
            <a:r>
              <a:rPr sz="1050" b="1" spc="-64" dirty="0">
                <a:latin typeface="Arial"/>
                <a:cs typeface="Arial"/>
              </a:rPr>
              <a:t> </a:t>
            </a:r>
            <a:r>
              <a:rPr sz="1050" b="1" spc="-4" dirty="0">
                <a:latin typeface="Arial"/>
                <a:cs typeface="Arial"/>
              </a:rPr>
              <a:t>increase  the strength of the  ‘greenhouse</a:t>
            </a:r>
            <a:r>
              <a:rPr sz="1050" b="1" spc="-64" dirty="0">
                <a:latin typeface="Arial"/>
                <a:cs typeface="Arial"/>
              </a:rPr>
              <a:t> </a:t>
            </a:r>
            <a:r>
              <a:rPr sz="1050" b="1" dirty="0">
                <a:latin typeface="Arial"/>
                <a:cs typeface="Arial"/>
              </a:rPr>
              <a:t>effect’.</a:t>
            </a:r>
            <a:endParaRPr sz="1050">
              <a:latin typeface="Arial"/>
              <a:cs typeface="Arial"/>
            </a:endParaRPr>
          </a:p>
        </p:txBody>
      </p:sp>
    </p:spTree>
    <p:extLst>
      <p:ext uri="{BB962C8B-B14F-4D97-AF65-F5344CB8AC3E}">
        <p14:creationId xmlns:p14="http://schemas.microsoft.com/office/powerpoint/2010/main" val="1846659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102051"/>
            <a:ext cx="6172200" cy="747801"/>
          </a:xfrm>
          <a:prstGeom prst="rect">
            <a:avLst/>
          </a:prstGeom>
        </p:spPr>
        <p:txBody>
          <a:bodyPr vert="horz" wrap="square" lIns="0" tIns="9049" rIns="0" bIns="0" rtlCol="0" anchor="ctr">
            <a:spAutoFit/>
          </a:bodyPr>
          <a:lstStyle/>
          <a:p>
            <a:pPr marL="9525" marR="3810">
              <a:spcBef>
                <a:spcPts val="71"/>
              </a:spcBef>
            </a:pPr>
            <a:r>
              <a:rPr sz="2400" spc="-8" dirty="0"/>
              <a:t>The </a:t>
            </a:r>
            <a:r>
              <a:rPr sz="2400" spc="-4" dirty="0"/>
              <a:t>history of World energy consumption is  </a:t>
            </a:r>
            <a:r>
              <a:rPr sz="2400" dirty="0"/>
              <a:t>directly related to </a:t>
            </a:r>
            <a:r>
              <a:rPr sz="2400" spc="-4" dirty="0"/>
              <a:t>the </a:t>
            </a:r>
            <a:r>
              <a:rPr sz="2400" dirty="0"/>
              <a:t>level </a:t>
            </a:r>
            <a:r>
              <a:rPr sz="2400" spc="-4" dirty="0"/>
              <a:t>of </a:t>
            </a:r>
            <a:r>
              <a:rPr sz="2400" spc="-8" dirty="0"/>
              <a:t>GHG</a:t>
            </a:r>
            <a:r>
              <a:rPr sz="2400" spc="11" dirty="0"/>
              <a:t> </a:t>
            </a:r>
            <a:r>
              <a:rPr sz="2400" spc="-4" dirty="0"/>
              <a:t>emissions.</a:t>
            </a:r>
          </a:p>
        </p:txBody>
      </p:sp>
      <p:sp>
        <p:nvSpPr>
          <p:cNvPr id="3" name="object 3"/>
          <p:cNvSpPr/>
          <p:nvPr/>
        </p:nvSpPr>
        <p:spPr>
          <a:xfrm>
            <a:off x="4116848" y="1177883"/>
            <a:ext cx="3349228" cy="2417471"/>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1544955" y="1335882"/>
            <a:ext cx="2375059" cy="1671611"/>
          </a:xfrm>
          <a:prstGeom prst="rect">
            <a:avLst/>
          </a:prstGeom>
        </p:spPr>
        <p:txBody>
          <a:bodyPr vert="horz" wrap="square" lIns="0" tIns="9525" rIns="0" bIns="0" rtlCol="0">
            <a:spAutoFit/>
          </a:bodyPr>
          <a:lstStyle/>
          <a:p>
            <a:pPr marL="9525" marR="3810">
              <a:spcBef>
                <a:spcPts val="75"/>
              </a:spcBef>
            </a:pPr>
            <a:r>
              <a:rPr b="1" spc="-4" dirty="0">
                <a:latin typeface="Arial"/>
                <a:cs typeface="Arial"/>
              </a:rPr>
              <a:t>Economic principles  imply that GDP</a:t>
            </a:r>
            <a:r>
              <a:rPr b="1" spc="-98" dirty="0">
                <a:latin typeface="Arial"/>
                <a:cs typeface="Arial"/>
              </a:rPr>
              <a:t> </a:t>
            </a:r>
            <a:r>
              <a:rPr b="1" spc="-4" dirty="0">
                <a:latin typeface="Arial"/>
                <a:cs typeface="Arial"/>
              </a:rPr>
              <a:t>needs  </a:t>
            </a:r>
            <a:r>
              <a:rPr b="1" dirty="0">
                <a:latin typeface="Arial"/>
                <a:cs typeface="Arial"/>
              </a:rPr>
              <a:t>to </a:t>
            </a:r>
            <a:r>
              <a:rPr b="1" spc="-4" dirty="0">
                <a:latin typeface="Arial"/>
                <a:cs typeface="Arial"/>
              </a:rPr>
              <a:t>grow each </a:t>
            </a:r>
            <a:r>
              <a:rPr b="1" spc="-11" dirty="0">
                <a:latin typeface="Arial"/>
                <a:cs typeface="Arial"/>
              </a:rPr>
              <a:t>year </a:t>
            </a:r>
            <a:r>
              <a:rPr b="1" dirty="0">
                <a:latin typeface="Arial"/>
                <a:cs typeface="Arial"/>
              </a:rPr>
              <a:t>in  </a:t>
            </a:r>
            <a:r>
              <a:rPr b="1" spc="-4" dirty="0">
                <a:latin typeface="Arial"/>
                <a:cs typeface="Arial"/>
              </a:rPr>
              <a:t>order </a:t>
            </a:r>
            <a:r>
              <a:rPr b="1" dirty="0">
                <a:latin typeface="Arial"/>
                <a:cs typeface="Arial"/>
              </a:rPr>
              <a:t>to </a:t>
            </a:r>
            <a:r>
              <a:rPr b="1" spc="-4" dirty="0">
                <a:latin typeface="Arial"/>
                <a:cs typeface="Arial"/>
              </a:rPr>
              <a:t>maintain the  living standard of the  population.</a:t>
            </a:r>
            <a:endParaRPr>
              <a:latin typeface="Arial"/>
              <a:cs typeface="Arial"/>
            </a:endParaRPr>
          </a:p>
        </p:txBody>
      </p:sp>
      <p:sp>
        <p:nvSpPr>
          <p:cNvPr id="6" name="object 6"/>
          <p:cNvSpPr txBox="1"/>
          <p:nvPr/>
        </p:nvSpPr>
        <p:spPr>
          <a:xfrm>
            <a:off x="4088625" y="4716779"/>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7" name="object 7"/>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28</a:t>
            </a:fld>
            <a:endParaRPr dirty="0"/>
          </a:p>
        </p:txBody>
      </p:sp>
      <p:sp>
        <p:nvSpPr>
          <p:cNvPr id="5" name="object 5"/>
          <p:cNvSpPr txBox="1"/>
          <p:nvPr/>
        </p:nvSpPr>
        <p:spPr>
          <a:xfrm>
            <a:off x="1544955" y="3676650"/>
            <a:ext cx="6148388" cy="840615"/>
          </a:xfrm>
          <a:prstGeom prst="rect">
            <a:avLst/>
          </a:prstGeom>
        </p:spPr>
        <p:txBody>
          <a:bodyPr vert="horz" wrap="square" lIns="0" tIns="9525" rIns="0" bIns="0" rtlCol="0">
            <a:spAutoFit/>
          </a:bodyPr>
          <a:lstStyle/>
          <a:p>
            <a:pPr marL="9525" marR="3810">
              <a:spcBef>
                <a:spcPts val="75"/>
              </a:spcBef>
            </a:pPr>
            <a:r>
              <a:rPr b="1" spc="-4" dirty="0">
                <a:latin typeface="Arial"/>
                <a:cs typeface="Arial"/>
              </a:rPr>
              <a:t>The main advice </a:t>
            </a:r>
            <a:r>
              <a:rPr b="1" dirty="0">
                <a:latin typeface="Arial"/>
                <a:cs typeface="Arial"/>
              </a:rPr>
              <a:t>to </a:t>
            </a:r>
            <a:r>
              <a:rPr b="1" spc="-4" dirty="0">
                <a:latin typeface="Arial"/>
                <a:cs typeface="Arial"/>
              </a:rPr>
              <a:t>developing countries </a:t>
            </a:r>
            <a:r>
              <a:rPr b="1" dirty="0">
                <a:latin typeface="Arial"/>
                <a:cs typeface="Arial"/>
              </a:rPr>
              <a:t>is to </a:t>
            </a:r>
            <a:r>
              <a:rPr b="1" spc="-4" dirty="0">
                <a:latin typeface="Arial"/>
                <a:cs typeface="Arial"/>
              </a:rPr>
              <a:t>accelerate  their economic </a:t>
            </a:r>
            <a:r>
              <a:rPr b="1" dirty="0">
                <a:latin typeface="Arial"/>
                <a:cs typeface="Arial"/>
              </a:rPr>
              <a:t>growth. </a:t>
            </a:r>
            <a:r>
              <a:rPr b="1" spc="-4" dirty="0">
                <a:latin typeface="Symbol"/>
                <a:cs typeface="Symbol"/>
              </a:rPr>
              <a:t></a:t>
            </a:r>
            <a:r>
              <a:rPr b="1" spc="-4" dirty="0">
                <a:latin typeface="Times New Roman"/>
                <a:cs typeface="Times New Roman"/>
              </a:rPr>
              <a:t> </a:t>
            </a:r>
            <a:r>
              <a:rPr b="1" spc="-4" dirty="0">
                <a:latin typeface="Arial"/>
                <a:cs typeface="Arial"/>
              </a:rPr>
              <a:t>Rising consumption of raw  materials and fossil</a:t>
            </a:r>
            <a:r>
              <a:rPr b="1" spc="-15" dirty="0">
                <a:latin typeface="Arial"/>
                <a:cs typeface="Arial"/>
              </a:rPr>
              <a:t> </a:t>
            </a:r>
            <a:r>
              <a:rPr b="1" spc="-26" dirty="0">
                <a:latin typeface="Arial"/>
                <a:cs typeface="Arial"/>
              </a:rPr>
              <a:t>energy.</a:t>
            </a:r>
            <a:endParaRPr>
              <a:latin typeface="Arial"/>
              <a:cs typeface="Arial"/>
            </a:endParaRPr>
          </a:p>
        </p:txBody>
      </p:sp>
    </p:spTree>
    <p:extLst>
      <p:ext uri="{BB962C8B-B14F-4D97-AF65-F5344CB8AC3E}">
        <p14:creationId xmlns:p14="http://schemas.microsoft.com/office/powerpoint/2010/main" val="4263113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3</a:t>
            </a:r>
            <a:r>
              <a:rPr sz="1050" dirty="0">
                <a:latin typeface="Arial"/>
                <a:cs typeface="Arial"/>
              </a:rPr>
              <a:t>0</a:t>
            </a:r>
            <a:endParaRPr sz="1050">
              <a:latin typeface="Arial"/>
              <a:cs typeface="Arial"/>
            </a:endParaRPr>
          </a:p>
        </p:txBody>
      </p:sp>
      <p:sp>
        <p:nvSpPr>
          <p:cNvPr id="3" name="object 3"/>
          <p:cNvSpPr txBox="1">
            <a:spLocks noGrp="1"/>
          </p:cNvSpPr>
          <p:nvPr>
            <p:ph type="title"/>
          </p:nvPr>
        </p:nvSpPr>
        <p:spPr>
          <a:xfrm>
            <a:off x="1485900" y="102052"/>
            <a:ext cx="6172200" cy="747801"/>
          </a:xfrm>
          <a:prstGeom prst="rect">
            <a:avLst/>
          </a:prstGeom>
        </p:spPr>
        <p:txBody>
          <a:bodyPr vert="horz" wrap="square" lIns="0" tIns="9049" rIns="0" bIns="0" rtlCol="0" anchor="ctr">
            <a:spAutoFit/>
          </a:bodyPr>
          <a:lstStyle/>
          <a:p>
            <a:pPr marL="9525" marR="3810">
              <a:spcBef>
                <a:spcPts val="71"/>
              </a:spcBef>
            </a:pPr>
            <a:r>
              <a:rPr sz="2400" spc="-4" dirty="0"/>
              <a:t>Oil products remain the most important final  energy</a:t>
            </a:r>
            <a:r>
              <a:rPr sz="2400" spc="8" dirty="0"/>
              <a:t> </a:t>
            </a:r>
            <a:r>
              <a:rPr sz="2400" spc="-8" dirty="0"/>
              <a:t>commodity.</a:t>
            </a:r>
          </a:p>
        </p:txBody>
      </p:sp>
      <p:sp>
        <p:nvSpPr>
          <p:cNvPr id="4" name="object 4"/>
          <p:cNvSpPr txBox="1"/>
          <p:nvPr/>
        </p:nvSpPr>
        <p:spPr>
          <a:xfrm>
            <a:off x="1544955" y="4429078"/>
            <a:ext cx="2828925" cy="171201"/>
          </a:xfrm>
          <a:prstGeom prst="rect">
            <a:avLst/>
          </a:prstGeom>
        </p:spPr>
        <p:txBody>
          <a:bodyPr vert="horz" wrap="square" lIns="0" tIns="9525" rIns="0" bIns="0" rtlCol="0">
            <a:spAutoFit/>
          </a:bodyPr>
          <a:lstStyle/>
          <a:p>
            <a:pPr marL="9525">
              <a:spcBef>
                <a:spcPts val="75"/>
              </a:spcBef>
            </a:pPr>
            <a:r>
              <a:rPr sz="1050" b="1" spc="-4" dirty="0">
                <a:latin typeface="Arial"/>
                <a:cs typeface="Arial"/>
              </a:rPr>
              <a:t>Source: Key Energy Statistics </a:t>
            </a:r>
            <a:r>
              <a:rPr sz="1050" b="1" spc="-15" dirty="0">
                <a:latin typeface="Arial"/>
                <a:cs typeface="Arial"/>
              </a:rPr>
              <a:t>2011 </a:t>
            </a:r>
            <a:r>
              <a:rPr sz="1050" b="1" dirty="0">
                <a:latin typeface="Arial"/>
                <a:cs typeface="Arial"/>
              </a:rPr>
              <a:t>from</a:t>
            </a:r>
            <a:r>
              <a:rPr sz="1050" b="1" spc="-83" dirty="0">
                <a:latin typeface="Arial"/>
                <a:cs typeface="Arial"/>
              </a:rPr>
              <a:t> </a:t>
            </a:r>
            <a:r>
              <a:rPr sz="1050" b="1" dirty="0">
                <a:latin typeface="Arial"/>
                <a:cs typeface="Arial"/>
              </a:rPr>
              <a:t>IEA</a:t>
            </a:r>
            <a:endParaRPr sz="1050">
              <a:latin typeface="Arial"/>
              <a:cs typeface="Arial"/>
            </a:endParaRPr>
          </a:p>
        </p:txBody>
      </p:sp>
      <p:sp>
        <p:nvSpPr>
          <p:cNvPr id="5" name="object 5"/>
          <p:cNvSpPr/>
          <p:nvPr/>
        </p:nvSpPr>
        <p:spPr>
          <a:xfrm>
            <a:off x="1945243" y="1222284"/>
            <a:ext cx="5074461" cy="3132783"/>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883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 sz="2400" b="1" dirty="0" smtClean="0">
                <a:latin typeface="Arial" pitchFamily="34" charset="0"/>
                <a:cs typeface="Arial" pitchFamily="34" charset="0"/>
              </a:rPr>
              <a:t>Lecture plan:</a:t>
            </a:r>
            <a:endParaRPr lang="ru-RU" sz="2400" b="1" dirty="0">
              <a:latin typeface="Arial" pitchFamily="34" charset="0"/>
              <a:cs typeface="Arial" pitchFamily="34" charset="0"/>
            </a:endParaRPr>
          </a:p>
        </p:txBody>
      </p:sp>
      <p:sp>
        <p:nvSpPr>
          <p:cNvPr id="3" name="Объект 2"/>
          <p:cNvSpPr>
            <a:spLocks noGrp="1"/>
          </p:cNvSpPr>
          <p:nvPr>
            <p:ph idx="1"/>
          </p:nvPr>
        </p:nvSpPr>
        <p:spPr>
          <a:xfrm>
            <a:off x="2123728" y="1200151"/>
            <a:ext cx="6563072" cy="3394472"/>
          </a:xfrm>
        </p:spPr>
        <p:txBody>
          <a:bodyPr>
            <a:normAutofit/>
          </a:bodyPr>
          <a:lstStyle/>
          <a:p>
            <a:pPr lvl="1"/>
            <a:r>
              <a:rPr lang="en-US" sz="2400" dirty="0" smtClean="0"/>
              <a:t>Role of Energy and Raw materials</a:t>
            </a:r>
          </a:p>
          <a:p>
            <a:pPr lvl="1"/>
            <a:r>
              <a:rPr lang="en-US" sz="2400" dirty="0" smtClean="0"/>
              <a:t>Global energy problem</a:t>
            </a:r>
          </a:p>
          <a:p>
            <a:pPr lvl="1"/>
            <a:r>
              <a:rPr lang="en-US" sz="2400" dirty="0" smtClean="0"/>
              <a:t>Possible solutions of global energy problem</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2683"/>
            <a:ext cx="1214607" cy="1098947"/>
          </a:xfrm>
          <a:prstGeom prst="rect">
            <a:avLst/>
          </a:prstGeom>
        </p:spPr>
      </p:pic>
    </p:spTree>
    <p:extLst>
      <p:ext uri="{BB962C8B-B14F-4D97-AF65-F5344CB8AC3E}">
        <p14:creationId xmlns:p14="http://schemas.microsoft.com/office/powerpoint/2010/main" val="223010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102052"/>
            <a:ext cx="6172200" cy="747801"/>
          </a:xfrm>
          <a:prstGeom prst="rect">
            <a:avLst/>
          </a:prstGeom>
        </p:spPr>
        <p:txBody>
          <a:bodyPr vert="horz" wrap="square" lIns="0" tIns="9049" rIns="0" bIns="0" rtlCol="0" anchor="ctr">
            <a:spAutoFit/>
          </a:bodyPr>
          <a:lstStyle/>
          <a:p>
            <a:pPr marL="9525" marR="3810">
              <a:spcBef>
                <a:spcPts val="71"/>
              </a:spcBef>
            </a:pPr>
            <a:r>
              <a:rPr sz="2400" spc="-8" dirty="0"/>
              <a:t>The </a:t>
            </a:r>
            <a:r>
              <a:rPr sz="2400" spc="-4" dirty="0"/>
              <a:t>world demand for oil and gas is increasing  significantly </a:t>
            </a:r>
            <a:r>
              <a:rPr sz="2400" dirty="0"/>
              <a:t>each</a:t>
            </a:r>
            <a:r>
              <a:rPr sz="2400" spc="15" dirty="0"/>
              <a:t> </a:t>
            </a:r>
            <a:r>
              <a:rPr sz="2400" spc="-8" dirty="0"/>
              <a:t>year.</a:t>
            </a:r>
          </a:p>
        </p:txBody>
      </p:sp>
      <p:sp>
        <p:nvSpPr>
          <p:cNvPr id="3" name="object 3"/>
          <p:cNvSpPr/>
          <p:nvPr/>
        </p:nvSpPr>
        <p:spPr>
          <a:xfrm>
            <a:off x="2782490" y="1089422"/>
            <a:ext cx="4936322" cy="3143250"/>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1544956" y="1163193"/>
            <a:ext cx="905351" cy="1463862"/>
          </a:xfrm>
          <a:prstGeom prst="rect">
            <a:avLst/>
          </a:prstGeom>
        </p:spPr>
        <p:txBody>
          <a:bodyPr vert="horz" wrap="square" lIns="0" tIns="9525" rIns="0" bIns="0" rtlCol="0">
            <a:spAutoFit/>
          </a:bodyPr>
          <a:lstStyle/>
          <a:p>
            <a:pPr marL="9525" marR="3810">
              <a:spcBef>
                <a:spcPts val="75"/>
              </a:spcBef>
            </a:pPr>
            <a:r>
              <a:rPr sz="1350" b="1" dirty="0">
                <a:latin typeface="Arial"/>
                <a:cs typeface="Arial"/>
              </a:rPr>
              <a:t>The </a:t>
            </a:r>
            <a:r>
              <a:rPr sz="1350" b="1" spc="-4" dirty="0">
                <a:latin typeface="Arial"/>
                <a:cs typeface="Arial"/>
              </a:rPr>
              <a:t>major  part </a:t>
            </a:r>
            <a:r>
              <a:rPr sz="1350" b="1" dirty="0">
                <a:latin typeface="Arial"/>
                <a:cs typeface="Arial"/>
              </a:rPr>
              <a:t>of</a:t>
            </a:r>
            <a:r>
              <a:rPr sz="1350" b="1" spc="-71" dirty="0">
                <a:latin typeface="Arial"/>
                <a:cs typeface="Arial"/>
              </a:rPr>
              <a:t> </a:t>
            </a:r>
            <a:r>
              <a:rPr sz="1350" b="1" dirty="0">
                <a:latin typeface="Arial"/>
                <a:cs typeface="Arial"/>
              </a:rPr>
              <a:t>this  </a:t>
            </a:r>
            <a:r>
              <a:rPr sz="1350" b="1" spc="-8" dirty="0">
                <a:latin typeface="Arial"/>
                <a:cs typeface="Arial"/>
              </a:rPr>
              <a:t>increase</a:t>
            </a:r>
            <a:r>
              <a:rPr sz="1350" b="1" spc="-41" dirty="0">
                <a:latin typeface="Arial"/>
                <a:cs typeface="Arial"/>
              </a:rPr>
              <a:t> </a:t>
            </a:r>
            <a:r>
              <a:rPr sz="1350" b="1" dirty="0">
                <a:latin typeface="Arial"/>
                <a:cs typeface="Arial"/>
              </a:rPr>
              <a:t>is  </a:t>
            </a:r>
            <a:r>
              <a:rPr sz="1350" b="1" spc="-4" dirty="0">
                <a:latin typeface="Arial"/>
                <a:cs typeface="Arial"/>
              </a:rPr>
              <a:t>currently  </a:t>
            </a:r>
            <a:r>
              <a:rPr sz="1350" b="1" spc="-8" dirty="0">
                <a:latin typeface="Arial"/>
                <a:cs typeface="Arial"/>
              </a:rPr>
              <a:t>taken </a:t>
            </a:r>
            <a:r>
              <a:rPr sz="1350" b="1" dirty="0">
                <a:latin typeface="Arial"/>
                <a:cs typeface="Arial"/>
              </a:rPr>
              <a:t>by  India </a:t>
            </a:r>
            <a:r>
              <a:rPr sz="1350" b="1" spc="-4" dirty="0">
                <a:latin typeface="Arial"/>
                <a:cs typeface="Arial"/>
              </a:rPr>
              <a:t>and  China</a:t>
            </a:r>
            <a:r>
              <a:rPr sz="1350" spc="-4" dirty="0">
                <a:latin typeface="Arial"/>
                <a:cs typeface="Arial"/>
              </a:rPr>
              <a:t>.</a:t>
            </a:r>
            <a:endParaRPr sz="1350">
              <a:latin typeface="Arial"/>
              <a:cs typeface="Arial"/>
            </a:endParaRPr>
          </a:p>
        </p:txBody>
      </p:sp>
      <p:sp>
        <p:nvSpPr>
          <p:cNvPr id="5" name="object 5"/>
          <p:cNvSpPr txBox="1"/>
          <p:nvPr/>
        </p:nvSpPr>
        <p:spPr>
          <a:xfrm>
            <a:off x="4088625" y="4716779"/>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6" name="object 6"/>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30</a:t>
            </a:fld>
            <a:endParaRPr dirty="0"/>
          </a:p>
        </p:txBody>
      </p:sp>
    </p:spTree>
    <p:extLst>
      <p:ext uri="{BB962C8B-B14F-4D97-AF65-F5344CB8AC3E}">
        <p14:creationId xmlns:p14="http://schemas.microsoft.com/office/powerpoint/2010/main" val="260106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163606"/>
            <a:ext cx="6172200" cy="624690"/>
          </a:xfrm>
          <a:prstGeom prst="rect">
            <a:avLst/>
          </a:prstGeom>
        </p:spPr>
        <p:txBody>
          <a:bodyPr vert="horz" wrap="square" lIns="0" tIns="9049" rIns="0" bIns="0" rtlCol="0" anchor="ctr">
            <a:spAutoFit/>
          </a:bodyPr>
          <a:lstStyle/>
          <a:p>
            <a:pPr marL="9525" marR="3810">
              <a:spcBef>
                <a:spcPts val="71"/>
              </a:spcBef>
            </a:pPr>
            <a:r>
              <a:rPr sz="2000" spc="-8" dirty="0"/>
              <a:t>The </a:t>
            </a:r>
            <a:r>
              <a:rPr sz="2000" spc="-4" dirty="0"/>
              <a:t>ultimate </a:t>
            </a:r>
            <a:r>
              <a:rPr sz="2000" dirty="0"/>
              <a:t>availability </a:t>
            </a:r>
            <a:r>
              <a:rPr sz="2000" spc="-4" dirty="0"/>
              <a:t>of </a:t>
            </a:r>
            <a:r>
              <a:rPr sz="2000" dirty="0"/>
              <a:t>fossil </a:t>
            </a:r>
            <a:r>
              <a:rPr sz="2000" spc="-4" dirty="0"/>
              <a:t>fuels is  </a:t>
            </a:r>
            <a:r>
              <a:rPr sz="2000" dirty="0"/>
              <a:t>extremely </a:t>
            </a:r>
            <a:r>
              <a:rPr sz="2000" spc="-4" dirty="0"/>
              <a:t>difficult </a:t>
            </a:r>
            <a:r>
              <a:rPr sz="2000" dirty="0"/>
              <a:t>to</a:t>
            </a:r>
            <a:r>
              <a:rPr sz="2000" spc="11" dirty="0"/>
              <a:t> </a:t>
            </a:r>
            <a:r>
              <a:rPr sz="2000" spc="-4" dirty="0"/>
              <a:t>determine.</a:t>
            </a:r>
          </a:p>
        </p:txBody>
      </p:sp>
      <p:sp>
        <p:nvSpPr>
          <p:cNvPr id="3" name="object 3"/>
          <p:cNvSpPr txBox="1"/>
          <p:nvPr/>
        </p:nvSpPr>
        <p:spPr>
          <a:xfrm>
            <a:off x="1485900" y="3886200"/>
            <a:ext cx="6164104" cy="653064"/>
          </a:xfrm>
          <a:prstGeom prst="rect">
            <a:avLst/>
          </a:prstGeom>
          <a:ln w="9525">
            <a:solidFill>
              <a:srgbClr val="000000"/>
            </a:solidFill>
          </a:ln>
        </p:spPr>
        <p:txBody>
          <a:bodyPr vert="horz" wrap="square" lIns="0" tIns="29528" rIns="0" bIns="0" rtlCol="0">
            <a:spAutoFit/>
          </a:bodyPr>
          <a:lstStyle/>
          <a:p>
            <a:pPr marL="68580" marR="322898">
              <a:spcBef>
                <a:spcPts val="233"/>
              </a:spcBef>
            </a:pPr>
            <a:r>
              <a:rPr sz="1350" b="1" spc="-4" dirty="0">
                <a:latin typeface="Arial"/>
                <a:cs typeface="Arial"/>
              </a:rPr>
              <a:t>Definition: </a:t>
            </a:r>
            <a:r>
              <a:rPr sz="1350" spc="-4" dirty="0">
                <a:latin typeface="Arial"/>
                <a:cs typeface="Arial"/>
              </a:rPr>
              <a:t>‘Resources’ are </a:t>
            </a:r>
            <a:r>
              <a:rPr sz="1350" spc="-8" dirty="0">
                <a:latin typeface="Arial"/>
                <a:cs typeface="Arial"/>
              </a:rPr>
              <a:t>detected quantities </a:t>
            </a:r>
            <a:r>
              <a:rPr sz="1350" spc="-4" dirty="0">
                <a:latin typeface="Arial"/>
                <a:cs typeface="Arial"/>
              </a:rPr>
              <a:t>that </a:t>
            </a:r>
            <a:r>
              <a:rPr sz="1350" spc="-8" dirty="0">
                <a:latin typeface="Arial"/>
                <a:cs typeface="Arial"/>
              </a:rPr>
              <a:t>cannot be profitably  </a:t>
            </a:r>
            <a:r>
              <a:rPr sz="1350" spc="-4" dirty="0">
                <a:latin typeface="Arial"/>
                <a:cs typeface="Arial"/>
              </a:rPr>
              <a:t>recovered </a:t>
            </a:r>
            <a:r>
              <a:rPr sz="1350" spc="-11" dirty="0">
                <a:latin typeface="Arial"/>
                <a:cs typeface="Arial"/>
              </a:rPr>
              <a:t>with </a:t>
            </a:r>
            <a:r>
              <a:rPr sz="1350" spc="-4" dirty="0">
                <a:latin typeface="Arial"/>
                <a:cs typeface="Arial"/>
              </a:rPr>
              <a:t>current </a:t>
            </a:r>
            <a:r>
              <a:rPr sz="1350" spc="-19" dirty="0">
                <a:latin typeface="Arial"/>
                <a:cs typeface="Arial"/>
              </a:rPr>
              <a:t>technology, </a:t>
            </a:r>
            <a:r>
              <a:rPr sz="1350" spc="-8" dirty="0">
                <a:latin typeface="Arial"/>
                <a:cs typeface="Arial"/>
              </a:rPr>
              <a:t>but might be recoverable </a:t>
            </a:r>
            <a:r>
              <a:rPr sz="1350" spc="-4" dirty="0">
                <a:latin typeface="Arial"/>
                <a:cs typeface="Arial"/>
              </a:rPr>
              <a:t>in the future, </a:t>
            </a:r>
            <a:r>
              <a:rPr sz="1350" spc="-11" dirty="0">
                <a:latin typeface="Arial"/>
                <a:cs typeface="Arial"/>
              </a:rPr>
              <a:t>as  well </a:t>
            </a:r>
            <a:r>
              <a:rPr sz="1350" spc="-8" dirty="0">
                <a:latin typeface="Arial"/>
                <a:cs typeface="Arial"/>
              </a:rPr>
              <a:t>as </a:t>
            </a:r>
            <a:r>
              <a:rPr sz="1350" spc="-4" dirty="0">
                <a:latin typeface="Arial"/>
                <a:cs typeface="Arial"/>
              </a:rPr>
              <a:t>those </a:t>
            </a:r>
            <a:r>
              <a:rPr sz="1350" spc="-8" dirty="0">
                <a:latin typeface="Arial"/>
                <a:cs typeface="Arial"/>
              </a:rPr>
              <a:t>quantities </a:t>
            </a:r>
            <a:r>
              <a:rPr sz="1350" spc="-4" dirty="0">
                <a:latin typeface="Arial"/>
                <a:cs typeface="Arial"/>
              </a:rPr>
              <a:t>that are </a:t>
            </a:r>
            <a:r>
              <a:rPr sz="1350" spc="-8" dirty="0">
                <a:latin typeface="Arial"/>
                <a:cs typeface="Arial"/>
              </a:rPr>
              <a:t>geologically possible but </a:t>
            </a:r>
            <a:r>
              <a:rPr sz="1350" spc="-11" dirty="0">
                <a:latin typeface="Arial"/>
                <a:cs typeface="Arial"/>
              </a:rPr>
              <a:t>yet </a:t>
            </a:r>
            <a:r>
              <a:rPr sz="1350" dirty="0">
                <a:latin typeface="Arial"/>
                <a:cs typeface="Arial"/>
              </a:rPr>
              <a:t>to </a:t>
            </a:r>
            <a:r>
              <a:rPr sz="1350" spc="-8" dirty="0">
                <a:latin typeface="Arial"/>
                <a:cs typeface="Arial"/>
              </a:rPr>
              <a:t>be</a:t>
            </a:r>
            <a:r>
              <a:rPr sz="1350" spc="217" dirty="0">
                <a:latin typeface="Arial"/>
                <a:cs typeface="Arial"/>
              </a:rPr>
              <a:t> </a:t>
            </a:r>
            <a:r>
              <a:rPr sz="1350" spc="-8" dirty="0">
                <a:latin typeface="Arial"/>
                <a:cs typeface="Arial"/>
              </a:rPr>
              <a:t>found.</a:t>
            </a:r>
            <a:endParaRPr sz="1350">
              <a:latin typeface="Arial"/>
              <a:cs typeface="Arial"/>
            </a:endParaRPr>
          </a:p>
        </p:txBody>
      </p:sp>
      <p:sp>
        <p:nvSpPr>
          <p:cNvPr id="4" name="object 4"/>
          <p:cNvSpPr/>
          <p:nvPr/>
        </p:nvSpPr>
        <p:spPr>
          <a:xfrm>
            <a:off x="1910081" y="1118032"/>
            <a:ext cx="5272457" cy="2639273"/>
          </a:xfrm>
          <a:prstGeom prst="rect">
            <a:avLst/>
          </a:prstGeom>
          <a:blipFill>
            <a:blip r:embed="rId2" cstate="print"/>
            <a:stretch>
              <a:fillRect/>
            </a:stretch>
          </a:blipFill>
        </p:spPr>
        <p:txBody>
          <a:bodyPr wrap="square" lIns="0" tIns="0" rIns="0" bIns="0" rtlCol="0"/>
          <a:lstStyle/>
          <a:p>
            <a:endParaRPr sz="1350"/>
          </a:p>
        </p:txBody>
      </p:sp>
      <p:sp>
        <p:nvSpPr>
          <p:cNvPr id="5" name="object 5"/>
          <p:cNvSpPr txBox="1"/>
          <p:nvPr/>
        </p:nvSpPr>
        <p:spPr>
          <a:xfrm>
            <a:off x="5819299" y="1150096"/>
            <a:ext cx="1180148" cy="217367"/>
          </a:xfrm>
          <a:prstGeom prst="rect">
            <a:avLst/>
          </a:prstGeom>
        </p:spPr>
        <p:txBody>
          <a:bodyPr vert="horz" wrap="square" lIns="0" tIns="9525" rIns="0" bIns="0" rtlCol="0">
            <a:spAutoFit/>
          </a:bodyPr>
          <a:lstStyle/>
          <a:p>
            <a:pPr marL="9525">
              <a:spcBef>
                <a:spcPts val="75"/>
              </a:spcBef>
            </a:pPr>
            <a:r>
              <a:rPr sz="1350" b="1" spc="-8" dirty="0">
                <a:latin typeface="Arial"/>
                <a:cs typeface="Arial"/>
              </a:rPr>
              <a:t>Peak </a:t>
            </a:r>
            <a:r>
              <a:rPr sz="1350" b="1" dirty="0">
                <a:latin typeface="Arial"/>
                <a:cs typeface="Arial"/>
              </a:rPr>
              <a:t>oil </a:t>
            </a:r>
            <a:r>
              <a:rPr sz="1350" b="1" spc="-4" dirty="0">
                <a:latin typeface="Arial"/>
                <a:cs typeface="Arial"/>
              </a:rPr>
              <a:t>&amp;</a:t>
            </a:r>
            <a:r>
              <a:rPr sz="1350" b="1" spc="-49" dirty="0">
                <a:latin typeface="Arial"/>
                <a:cs typeface="Arial"/>
              </a:rPr>
              <a:t> </a:t>
            </a:r>
            <a:r>
              <a:rPr sz="1350" b="1" spc="-8" dirty="0">
                <a:latin typeface="Arial"/>
                <a:cs typeface="Arial"/>
              </a:rPr>
              <a:t>gas</a:t>
            </a:r>
            <a:endParaRPr sz="1350">
              <a:latin typeface="Arial"/>
              <a:cs typeface="Arial"/>
            </a:endParaRPr>
          </a:p>
        </p:txBody>
      </p:sp>
      <p:grpSp>
        <p:nvGrpSpPr>
          <p:cNvPr id="6" name="object 6"/>
          <p:cNvGrpSpPr/>
          <p:nvPr/>
        </p:nvGrpSpPr>
        <p:grpSpPr>
          <a:xfrm>
            <a:off x="5422107" y="1004888"/>
            <a:ext cx="1782604" cy="2542222"/>
            <a:chOff x="5705475" y="1339850"/>
            <a:chExt cx="2376805" cy="3389629"/>
          </a:xfrm>
        </p:grpSpPr>
        <p:sp>
          <p:nvSpPr>
            <p:cNvPr id="7" name="object 7"/>
            <p:cNvSpPr/>
            <p:nvPr/>
          </p:nvSpPr>
          <p:spPr>
            <a:xfrm>
              <a:off x="5911761" y="1774825"/>
              <a:ext cx="178435" cy="238125"/>
            </a:xfrm>
            <a:custGeom>
              <a:avLst/>
              <a:gdLst/>
              <a:ahLst/>
              <a:cxnLst/>
              <a:rect l="l" t="t" r="r" b="b"/>
              <a:pathLst>
                <a:path w="178435" h="238125">
                  <a:moveTo>
                    <a:pt x="177888" y="0"/>
                  </a:moveTo>
                  <a:lnTo>
                    <a:pt x="0" y="238061"/>
                  </a:lnTo>
                </a:path>
              </a:pathLst>
            </a:custGeom>
            <a:ln w="15874">
              <a:solidFill>
                <a:srgbClr val="000000"/>
              </a:solidFill>
            </a:ln>
          </p:spPr>
          <p:txBody>
            <a:bodyPr wrap="square" lIns="0" tIns="0" rIns="0" bIns="0" rtlCol="0"/>
            <a:lstStyle/>
            <a:p>
              <a:endParaRPr sz="1350"/>
            </a:p>
          </p:txBody>
        </p:sp>
        <p:sp>
          <p:nvSpPr>
            <p:cNvPr id="8" name="object 8"/>
            <p:cNvSpPr/>
            <p:nvPr/>
          </p:nvSpPr>
          <p:spPr>
            <a:xfrm>
              <a:off x="5873750" y="1979904"/>
              <a:ext cx="76200" cy="84455"/>
            </a:xfrm>
            <a:custGeom>
              <a:avLst/>
              <a:gdLst/>
              <a:ahLst/>
              <a:cxnLst/>
              <a:rect l="l" t="t" r="r" b="b"/>
              <a:pathLst>
                <a:path w="76200" h="84455">
                  <a:moveTo>
                    <a:pt x="15087" y="0"/>
                  </a:moveTo>
                  <a:lnTo>
                    <a:pt x="0" y="83845"/>
                  </a:lnTo>
                  <a:lnTo>
                    <a:pt x="76123" y="45605"/>
                  </a:lnTo>
                  <a:lnTo>
                    <a:pt x="15087" y="0"/>
                  </a:lnTo>
                  <a:close/>
                </a:path>
              </a:pathLst>
            </a:custGeom>
            <a:solidFill>
              <a:srgbClr val="000000"/>
            </a:solidFill>
          </p:spPr>
          <p:txBody>
            <a:bodyPr wrap="square" lIns="0" tIns="0" rIns="0" bIns="0" rtlCol="0"/>
            <a:lstStyle/>
            <a:p>
              <a:endParaRPr sz="1350"/>
            </a:p>
          </p:txBody>
        </p:sp>
        <p:sp>
          <p:nvSpPr>
            <p:cNvPr id="9" name="object 9"/>
            <p:cNvSpPr/>
            <p:nvPr/>
          </p:nvSpPr>
          <p:spPr>
            <a:xfrm>
              <a:off x="6061075" y="1344612"/>
              <a:ext cx="2016125" cy="719455"/>
            </a:xfrm>
            <a:custGeom>
              <a:avLst/>
              <a:gdLst/>
              <a:ahLst/>
              <a:cxnLst/>
              <a:rect l="l" t="t" r="r" b="b"/>
              <a:pathLst>
                <a:path w="2016125" h="719455">
                  <a:moveTo>
                    <a:pt x="0" y="359575"/>
                  </a:moveTo>
                  <a:lnTo>
                    <a:pt x="9202" y="310782"/>
                  </a:lnTo>
                  <a:lnTo>
                    <a:pt x="36008" y="263985"/>
                  </a:lnTo>
                  <a:lnTo>
                    <a:pt x="79217" y="219611"/>
                  </a:lnTo>
                  <a:lnTo>
                    <a:pt x="137628" y="178089"/>
                  </a:lnTo>
                  <a:lnTo>
                    <a:pt x="172159" y="158532"/>
                  </a:lnTo>
                  <a:lnTo>
                    <a:pt x="210040" y="139848"/>
                  </a:lnTo>
                  <a:lnTo>
                    <a:pt x="251121" y="122092"/>
                  </a:lnTo>
                  <a:lnTo>
                    <a:pt x="295252" y="105316"/>
                  </a:lnTo>
                  <a:lnTo>
                    <a:pt x="342283" y="89574"/>
                  </a:lnTo>
                  <a:lnTo>
                    <a:pt x="392063" y="74921"/>
                  </a:lnTo>
                  <a:lnTo>
                    <a:pt x="444442" y="61409"/>
                  </a:lnTo>
                  <a:lnTo>
                    <a:pt x="499271" y="49092"/>
                  </a:lnTo>
                  <a:lnTo>
                    <a:pt x="556399" y="38023"/>
                  </a:lnTo>
                  <a:lnTo>
                    <a:pt x="615676" y="28256"/>
                  </a:lnTo>
                  <a:lnTo>
                    <a:pt x="676952" y="19845"/>
                  </a:lnTo>
                  <a:lnTo>
                    <a:pt x="740077" y="12844"/>
                  </a:lnTo>
                  <a:lnTo>
                    <a:pt x="804901" y="7305"/>
                  </a:lnTo>
                  <a:lnTo>
                    <a:pt x="871273" y="3282"/>
                  </a:lnTo>
                  <a:lnTo>
                    <a:pt x="939043" y="829"/>
                  </a:lnTo>
                  <a:lnTo>
                    <a:pt x="1008062" y="0"/>
                  </a:lnTo>
                  <a:lnTo>
                    <a:pt x="1077081" y="829"/>
                  </a:lnTo>
                  <a:lnTo>
                    <a:pt x="1144851" y="3282"/>
                  </a:lnTo>
                  <a:lnTo>
                    <a:pt x="1211223" y="7305"/>
                  </a:lnTo>
                  <a:lnTo>
                    <a:pt x="1276047" y="12844"/>
                  </a:lnTo>
                  <a:lnTo>
                    <a:pt x="1339172" y="19845"/>
                  </a:lnTo>
                  <a:lnTo>
                    <a:pt x="1400448" y="28256"/>
                  </a:lnTo>
                  <a:lnTo>
                    <a:pt x="1459725" y="38023"/>
                  </a:lnTo>
                  <a:lnTo>
                    <a:pt x="1516853" y="49092"/>
                  </a:lnTo>
                  <a:lnTo>
                    <a:pt x="1571682" y="61409"/>
                  </a:lnTo>
                  <a:lnTo>
                    <a:pt x="1624061" y="74921"/>
                  </a:lnTo>
                  <a:lnTo>
                    <a:pt x="1673841" y="89574"/>
                  </a:lnTo>
                  <a:lnTo>
                    <a:pt x="1720872" y="105316"/>
                  </a:lnTo>
                  <a:lnTo>
                    <a:pt x="1765003" y="122092"/>
                  </a:lnTo>
                  <a:lnTo>
                    <a:pt x="1806084" y="139848"/>
                  </a:lnTo>
                  <a:lnTo>
                    <a:pt x="1843965" y="158532"/>
                  </a:lnTo>
                  <a:lnTo>
                    <a:pt x="1878496" y="178089"/>
                  </a:lnTo>
                  <a:lnTo>
                    <a:pt x="1936907" y="219611"/>
                  </a:lnTo>
                  <a:lnTo>
                    <a:pt x="1980116" y="263985"/>
                  </a:lnTo>
                  <a:lnTo>
                    <a:pt x="2006922" y="310782"/>
                  </a:lnTo>
                  <a:lnTo>
                    <a:pt x="2016125" y="359575"/>
                  </a:lnTo>
                  <a:lnTo>
                    <a:pt x="2013799" y="384193"/>
                  </a:lnTo>
                  <a:lnTo>
                    <a:pt x="1995644" y="432042"/>
                  </a:lnTo>
                  <a:lnTo>
                    <a:pt x="1960487" y="477680"/>
                  </a:lnTo>
                  <a:lnTo>
                    <a:pt x="1909526" y="520680"/>
                  </a:lnTo>
                  <a:lnTo>
                    <a:pt x="1843965" y="560613"/>
                  </a:lnTo>
                  <a:lnTo>
                    <a:pt x="1806084" y="579296"/>
                  </a:lnTo>
                  <a:lnTo>
                    <a:pt x="1765003" y="597052"/>
                  </a:lnTo>
                  <a:lnTo>
                    <a:pt x="1720872" y="613827"/>
                  </a:lnTo>
                  <a:lnTo>
                    <a:pt x="1673841" y="629568"/>
                  </a:lnTo>
                  <a:lnTo>
                    <a:pt x="1624061" y="644220"/>
                  </a:lnTo>
                  <a:lnTo>
                    <a:pt x="1571682" y="657732"/>
                  </a:lnTo>
                  <a:lnTo>
                    <a:pt x="1516853" y="670048"/>
                  </a:lnTo>
                  <a:lnTo>
                    <a:pt x="1459725" y="681116"/>
                  </a:lnTo>
                  <a:lnTo>
                    <a:pt x="1400448" y="690882"/>
                  </a:lnTo>
                  <a:lnTo>
                    <a:pt x="1339172" y="699292"/>
                  </a:lnTo>
                  <a:lnTo>
                    <a:pt x="1276047" y="706294"/>
                  </a:lnTo>
                  <a:lnTo>
                    <a:pt x="1211223" y="711832"/>
                  </a:lnTo>
                  <a:lnTo>
                    <a:pt x="1144851" y="715855"/>
                  </a:lnTo>
                  <a:lnTo>
                    <a:pt x="1077081" y="718308"/>
                  </a:lnTo>
                  <a:lnTo>
                    <a:pt x="1008062" y="719137"/>
                  </a:lnTo>
                  <a:lnTo>
                    <a:pt x="939043" y="718308"/>
                  </a:lnTo>
                  <a:lnTo>
                    <a:pt x="871273" y="715855"/>
                  </a:lnTo>
                  <a:lnTo>
                    <a:pt x="804901" y="711832"/>
                  </a:lnTo>
                  <a:lnTo>
                    <a:pt x="740077" y="706294"/>
                  </a:lnTo>
                  <a:lnTo>
                    <a:pt x="676952" y="699292"/>
                  </a:lnTo>
                  <a:lnTo>
                    <a:pt x="615676" y="690882"/>
                  </a:lnTo>
                  <a:lnTo>
                    <a:pt x="556399" y="681116"/>
                  </a:lnTo>
                  <a:lnTo>
                    <a:pt x="499271" y="670048"/>
                  </a:lnTo>
                  <a:lnTo>
                    <a:pt x="444442" y="657732"/>
                  </a:lnTo>
                  <a:lnTo>
                    <a:pt x="392063" y="644220"/>
                  </a:lnTo>
                  <a:lnTo>
                    <a:pt x="342283" y="629568"/>
                  </a:lnTo>
                  <a:lnTo>
                    <a:pt x="295252" y="613827"/>
                  </a:lnTo>
                  <a:lnTo>
                    <a:pt x="251121" y="597052"/>
                  </a:lnTo>
                  <a:lnTo>
                    <a:pt x="210040" y="579296"/>
                  </a:lnTo>
                  <a:lnTo>
                    <a:pt x="172159" y="560613"/>
                  </a:lnTo>
                  <a:lnTo>
                    <a:pt x="137628" y="541057"/>
                  </a:lnTo>
                  <a:lnTo>
                    <a:pt x="79217" y="499536"/>
                  </a:lnTo>
                  <a:lnTo>
                    <a:pt x="36008" y="455164"/>
                  </a:lnTo>
                  <a:lnTo>
                    <a:pt x="9202" y="408367"/>
                  </a:lnTo>
                  <a:lnTo>
                    <a:pt x="0" y="359575"/>
                  </a:lnTo>
                  <a:close/>
                </a:path>
              </a:pathLst>
            </a:custGeom>
            <a:ln w="9525">
              <a:solidFill>
                <a:srgbClr val="000000"/>
              </a:solidFill>
            </a:ln>
          </p:spPr>
          <p:txBody>
            <a:bodyPr wrap="square" lIns="0" tIns="0" rIns="0" bIns="0" rtlCol="0"/>
            <a:lstStyle/>
            <a:p>
              <a:endParaRPr sz="1350"/>
            </a:p>
          </p:txBody>
        </p:sp>
        <p:sp>
          <p:nvSpPr>
            <p:cNvPr id="10" name="object 10"/>
            <p:cNvSpPr/>
            <p:nvPr/>
          </p:nvSpPr>
          <p:spPr>
            <a:xfrm>
              <a:off x="5715000" y="1757362"/>
              <a:ext cx="0" cy="2971800"/>
            </a:xfrm>
            <a:custGeom>
              <a:avLst/>
              <a:gdLst/>
              <a:ahLst/>
              <a:cxnLst/>
              <a:rect l="l" t="t" r="r" b="b"/>
              <a:pathLst>
                <a:path h="2971800">
                  <a:moveTo>
                    <a:pt x="0" y="2971800"/>
                  </a:moveTo>
                  <a:lnTo>
                    <a:pt x="0" y="0"/>
                  </a:lnTo>
                </a:path>
              </a:pathLst>
            </a:custGeom>
            <a:ln w="19050">
              <a:solidFill>
                <a:srgbClr val="FF0000"/>
              </a:solidFill>
              <a:prstDash val="lgDash"/>
            </a:ln>
          </p:spPr>
          <p:txBody>
            <a:bodyPr wrap="square" lIns="0" tIns="0" rIns="0" bIns="0" rtlCol="0"/>
            <a:lstStyle/>
            <a:p>
              <a:endParaRPr sz="1350"/>
            </a:p>
          </p:txBody>
        </p:sp>
      </p:grpSp>
      <p:sp>
        <p:nvSpPr>
          <p:cNvPr id="11" name="object 11"/>
          <p:cNvSpPr txBox="1"/>
          <p:nvPr/>
        </p:nvSpPr>
        <p:spPr>
          <a:xfrm>
            <a:off x="5227558" y="1089374"/>
            <a:ext cx="398621" cy="217367"/>
          </a:xfrm>
          <a:prstGeom prst="rect">
            <a:avLst/>
          </a:prstGeom>
        </p:spPr>
        <p:txBody>
          <a:bodyPr vert="horz" wrap="square" lIns="0" tIns="9525" rIns="0" bIns="0" rtlCol="0">
            <a:spAutoFit/>
          </a:bodyPr>
          <a:lstStyle/>
          <a:p>
            <a:pPr marL="9525">
              <a:spcBef>
                <a:spcPts val="75"/>
              </a:spcBef>
            </a:pPr>
            <a:r>
              <a:rPr sz="1350" spc="-11" dirty="0">
                <a:latin typeface="Arial"/>
                <a:cs typeface="Arial"/>
              </a:rPr>
              <a:t>2009</a:t>
            </a:r>
            <a:endParaRPr sz="1350">
              <a:latin typeface="Arial"/>
              <a:cs typeface="Arial"/>
            </a:endParaRPr>
          </a:p>
        </p:txBody>
      </p:sp>
      <p:sp>
        <p:nvSpPr>
          <p:cNvPr id="12" name="object 12"/>
          <p:cNvSpPr txBox="1"/>
          <p:nvPr/>
        </p:nvSpPr>
        <p:spPr>
          <a:xfrm>
            <a:off x="4088625" y="4716779"/>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13" name="object 13"/>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31</a:t>
            </a:fld>
            <a:endParaRPr dirty="0"/>
          </a:p>
        </p:txBody>
      </p:sp>
    </p:spTree>
    <p:extLst>
      <p:ext uri="{BB962C8B-B14F-4D97-AF65-F5344CB8AC3E}">
        <p14:creationId xmlns:p14="http://schemas.microsoft.com/office/powerpoint/2010/main" val="40256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3</a:t>
            </a:r>
            <a:r>
              <a:rPr sz="1050" dirty="0">
                <a:latin typeface="Arial"/>
                <a:cs typeface="Arial"/>
              </a:rPr>
              <a:t>3</a:t>
            </a:r>
            <a:endParaRPr sz="1050">
              <a:latin typeface="Arial"/>
              <a:cs typeface="Arial"/>
            </a:endParaRPr>
          </a:p>
        </p:txBody>
      </p:sp>
      <p:sp>
        <p:nvSpPr>
          <p:cNvPr id="3" name="object 3"/>
          <p:cNvSpPr/>
          <p:nvPr/>
        </p:nvSpPr>
        <p:spPr>
          <a:xfrm>
            <a:off x="1814513" y="1273971"/>
            <a:ext cx="5507634" cy="3327757"/>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a:spLocks noGrp="1"/>
          </p:cNvSpPr>
          <p:nvPr>
            <p:ph type="title"/>
          </p:nvPr>
        </p:nvSpPr>
        <p:spPr>
          <a:xfrm>
            <a:off x="1544955" y="245108"/>
            <a:ext cx="6145054" cy="978634"/>
          </a:xfrm>
          <a:prstGeom prst="rect">
            <a:avLst/>
          </a:prstGeom>
        </p:spPr>
        <p:txBody>
          <a:bodyPr vert="horz" wrap="square" lIns="0" tIns="9049" rIns="0" bIns="0" rtlCol="0" anchor="ctr">
            <a:spAutoFit/>
          </a:bodyPr>
          <a:lstStyle/>
          <a:p>
            <a:pPr marL="9525" marR="3810">
              <a:spcBef>
                <a:spcPts val="71"/>
              </a:spcBef>
            </a:pPr>
            <a:r>
              <a:rPr spc="-4" dirty="0"/>
              <a:t>Given the </a:t>
            </a:r>
            <a:r>
              <a:rPr dirty="0"/>
              <a:t>central </a:t>
            </a:r>
            <a:r>
              <a:rPr spc="-4" dirty="0"/>
              <a:t>position of oil in the modern  </a:t>
            </a:r>
            <a:r>
              <a:rPr spc="-8" dirty="0"/>
              <a:t>economy, </a:t>
            </a:r>
            <a:r>
              <a:rPr spc="-4" dirty="0"/>
              <a:t>the onset of decline threatens </a:t>
            </a:r>
            <a:r>
              <a:rPr dirty="0"/>
              <a:t>to </a:t>
            </a:r>
            <a:r>
              <a:rPr spc="-4" dirty="0"/>
              <a:t>be a  time of great economic and geopolitical</a:t>
            </a:r>
            <a:r>
              <a:rPr spc="98" dirty="0"/>
              <a:t> </a:t>
            </a:r>
            <a:r>
              <a:rPr spc="-4" dirty="0"/>
              <a:t>tension.</a:t>
            </a:r>
          </a:p>
        </p:txBody>
      </p:sp>
    </p:spTree>
    <p:extLst>
      <p:ext uri="{BB962C8B-B14F-4D97-AF65-F5344CB8AC3E}">
        <p14:creationId xmlns:p14="http://schemas.microsoft.com/office/powerpoint/2010/main" val="1502071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088625" y="4716779"/>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5" name="object 5"/>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33</a:t>
            </a:fld>
            <a:endParaRPr dirty="0"/>
          </a:p>
        </p:txBody>
      </p:sp>
      <p:sp>
        <p:nvSpPr>
          <p:cNvPr id="2" name="object 2"/>
          <p:cNvSpPr txBox="1">
            <a:spLocks noGrp="1"/>
          </p:cNvSpPr>
          <p:nvPr>
            <p:ph type="title"/>
          </p:nvPr>
        </p:nvSpPr>
        <p:spPr>
          <a:xfrm>
            <a:off x="1485900" y="40496"/>
            <a:ext cx="6172200" cy="870912"/>
          </a:xfrm>
          <a:prstGeom prst="rect">
            <a:avLst/>
          </a:prstGeom>
        </p:spPr>
        <p:txBody>
          <a:bodyPr vert="horz" wrap="square" lIns="0" tIns="9049" rIns="0" bIns="0" rtlCol="0" anchor="ctr">
            <a:spAutoFit/>
          </a:bodyPr>
          <a:lstStyle/>
          <a:p>
            <a:pPr marL="9525" marR="3810">
              <a:spcBef>
                <a:spcPts val="71"/>
              </a:spcBef>
            </a:pPr>
            <a:r>
              <a:rPr sz="2800" spc="-4" dirty="0"/>
              <a:t>Energy resources may be </a:t>
            </a:r>
            <a:r>
              <a:rPr sz="2800" dirty="0"/>
              <a:t>categorised </a:t>
            </a:r>
            <a:r>
              <a:rPr sz="2800" spc="-4" dirty="0"/>
              <a:t>as </a:t>
            </a:r>
            <a:r>
              <a:rPr sz="2800" dirty="0"/>
              <a:t>either  </a:t>
            </a:r>
            <a:r>
              <a:rPr sz="2800" spc="-4" dirty="0"/>
              <a:t>finite or</a:t>
            </a:r>
            <a:r>
              <a:rPr sz="2800" spc="8" dirty="0"/>
              <a:t> </a:t>
            </a:r>
            <a:r>
              <a:rPr sz="2800" spc="-4" dirty="0"/>
              <a:t>perpetual.</a:t>
            </a:r>
          </a:p>
        </p:txBody>
      </p:sp>
      <p:sp>
        <p:nvSpPr>
          <p:cNvPr id="3" name="object 3"/>
          <p:cNvSpPr txBox="1"/>
          <p:nvPr/>
        </p:nvSpPr>
        <p:spPr>
          <a:xfrm>
            <a:off x="1544955" y="1219200"/>
            <a:ext cx="5752148" cy="2929776"/>
          </a:xfrm>
          <a:prstGeom prst="rect">
            <a:avLst/>
          </a:prstGeom>
        </p:spPr>
        <p:txBody>
          <a:bodyPr vert="horz" wrap="square" lIns="0" tIns="9525" rIns="0" bIns="0" rtlCol="0">
            <a:spAutoFit/>
          </a:bodyPr>
          <a:lstStyle/>
          <a:p>
            <a:pPr marL="9525">
              <a:spcBef>
                <a:spcPts val="75"/>
              </a:spcBef>
            </a:pPr>
            <a:r>
              <a:rPr b="1" spc="-4" dirty="0">
                <a:latin typeface="Arial"/>
                <a:cs typeface="Arial"/>
              </a:rPr>
              <a:t>Resources </a:t>
            </a:r>
            <a:r>
              <a:rPr b="1" dirty="0">
                <a:latin typeface="Arial"/>
                <a:cs typeface="Arial"/>
              </a:rPr>
              <a:t>/</a:t>
            </a:r>
            <a:r>
              <a:rPr b="1" spc="15" dirty="0">
                <a:latin typeface="Arial"/>
                <a:cs typeface="Arial"/>
              </a:rPr>
              <a:t> </a:t>
            </a:r>
            <a:r>
              <a:rPr b="1" spc="-4" dirty="0">
                <a:latin typeface="Arial"/>
                <a:cs typeface="Arial"/>
              </a:rPr>
              <a:t>Reserves?</a:t>
            </a:r>
            <a:endParaRPr>
              <a:latin typeface="Arial"/>
              <a:cs typeface="Arial"/>
            </a:endParaRPr>
          </a:p>
          <a:p>
            <a:pPr marL="9525" marR="109538">
              <a:spcBef>
                <a:spcPts val="8"/>
              </a:spcBef>
            </a:pPr>
            <a:r>
              <a:rPr sz="1350" b="1" spc="-8" dirty="0">
                <a:latin typeface="Arial"/>
                <a:cs typeface="Arial"/>
              </a:rPr>
              <a:t>Resources refer </a:t>
            </a:r>
            <a:r>
              <a:rPr sz="1350" b="1" dirty="0">
                <a:latin typeface="Arial"/>
                <a:cs typeface="Arial"/>
              </a:rPr>
              <a:t>to </a:t>
            </a:r>
            <a:r>
              <a:rPr sz="1350" b="1" spc="-4" dirty="0">
                <a:latin typeface="Arial"/>
                <a:cs typeface="Arial"/>
              </a:rPr>
              <a:t>amounts that </a:t>
            </a:r>
            <a:r>
              <a:rPr sz="1350" b="1" spc="-8" dirty="0">
                <a:latin typeface="Arial"/>
                <a:cs typeface="Arial"/>
              </a:rPr>
              <a:t>are </a:t>
            </a:r>
            <a:r>
              <a:rPr sz="1350" b="1" dirty="0">
                <a:latin typeface="Arial"/>
                <a:cs typeface="Arial"/>
              </a:rPr>
              <a:t>known or </a:t>
            </a:r>
            <a:r>
              <a:rPr sz="1350" b="1" spc="-4" dirty="0">
                <a:latin typeface="Arial"/>
                <a:cs typeface="Arial"/>
              </a:rPr>
              <a:t>deduced </a:t>
            </a:r>
            <a:r>
              <a:rPr sz="1350" b="1" dirty="0">
                <a:latin typeface="Arial"/>
                <a:cs typeface="Arial"/>
              </a:rPr>
              <a:t>to be </a:t>
            </a:r>
            <a:r>
              <a:rPr sz="1350" b="1" spc="-8" dirty="0">
                <a:latin typeface="Arial"/>
                <a:cs typeface="Arial"/>
              </a:rPr>
              <a:t>present  </a:t>
            </a:r>
            <a:r>
              <a:rPr sz="1350" b="1" spc="-4" dirty="0">
                <a:latin typeface="Arial"/>
                <a:cs typeface="Arial"/>
              </a:rPr>
              <a:t>and potentially</a:t>
            </a:r>
            <a:r>
              <a:rPr sz="1350" b="1" spc="-15" dirty="0">
                <a:latin typeface="Arial"/>
                <a:cs typeface="Arial"/>
              </a:rPr>
              <a:t> </a:t>
            </a:r>
            <a:r>
              <a:rPr sz="1350" b="1" spc="-8" dirty="0">
                <a:latin typeface="Arial"/>
                <a:cs typeface="Arial"/>
              </a:rPr>
              <a:t>accessible.</a:t>
            </a:r>
            <a:endParaRPr sz="1350">
              <a:latin typeface="Arial"/>
              <a:cs typeface="Arial"/>
            </a:endParaRPr>
          </a:p>
          <a:p>
            <a:pPr marL="9525" marR="3810"/>
            <a:r>
              <a:rPr sz="1350" b="1" spc="-11" dirty="0">
                <a:latin typeface="Arial"/>
                <a:cs typeface="Arial"/>
              </a:rPr>
              <a:t>Reserves </a:t>
            </a:r>
            <a:r>
              <a:rPr sz="1350" b="1" spc="-4" dirty="0">
                <a:latin typeface="Arial"/>
                <a:cs typeface="Arial"/>
              </a:rPr>
              <a:t>denote </a:t>
            </a:r>
            <a:r>
              <a:rPr sz="1350" b="1" dirty="0">
                <a:latin typeface="Arial"/>
                <a:cs typeface="Arial"/>
              </a:rPr>
              <a:t>the </a:t>
            </a:r>
            <a:r>
              <a:rPr sz="1350" b="1" spc="-4" dirty="0">
                <a:latin typeface="Arial"/>
                <a:cs typeface="Arial"/>
              </a:rPr>
              <a:t>amount </a:t>
            </a:r>
            <a:r>
              <a:rPr sz="1350" b="1" dirty="0">
                <a:latin typeface="Arial"/>
                <a:cs typeface="Arial"/>
              </a:rPr>
              <a:t>within the </a:t>
            </a:r>
            <a:r>
              <a:rPr sz="1350" b="1" spc="-4" dirty="0">
                <a:latin typeface="Arial"/>
                <a:cs typeface="Arial"/>
              </a:rPr>
              <a:t>designated </a:t>
            </a:r>
            <a:r>
              <a:rPr sz="1350" b="1" dirty="0">
                <a:latin typeface="Arial"/>
                <a:cs typeface="Arial"/>
              </a:rPr>
              <a:t>finite </a:t>
            </a:r>
            <a:r>
              <a:rPr sz="1350" b="1" spc="-8" dirty="0">
                <a:latin typeface="Arial"/>
                <a:cs typeface="Arial"/>
              </a:rPr>
              <a:t>resource </a:t>
            </a:r>
            <a:r>
              <a:rPr sz="1350" b="1" spc="-4" dirty="0">
                <a:latin typeface="Arial"/>
                <a:cs typeface="Arial"/>
              </a:rPr>
              <a:t>that  </a:t>
            </a:r>
            <a:r>
              <a:rPr sz="1350" b="1" dirty="0">
                <a:latin typeface="Arial"/>
                <a:cs typeface="Arial"/>
              </a:rPr>
              <a:t>is </a:t>
            </a:r>
            <a:r>
              <a:rPr sz="1350" b="1" spc="-8" dirty="0">
                <a:latin typeface="Arial"/>
                <a:cs typeface="Arial"/>
              </a:rPr>
              <a:t>recoverable </a:t>
            </a:r>
            <a:r>
              <a:rPr sz="1350" b="1" spc="-4" dirty="0">
                <a:latin typeface="Arial"/>
                <a:cs typeface="Arial"/>
              </a:rPr>
              <a:t>under specified</a:t>
            </a:r>
            <a:r>
              <a:rPr sz="1350" b="1" spc="30" dirty="0">
                <a:latin typeface="Arial"/>
                <a:cs typeface="Arial"/>
              </a:rPr>
              <a:t> </a:t>
            </a:r>
            <a:r>
              <a:rPr sz="1350" b="1" spc="-8" dirty="0">
                <a:latin typeface="Arial"/>
                <a:cs typeface="Arial"/>
              </a:rPr>
              <a:t>criteria.</a:t>
            </a:r>
            <a:endParaRPr sz="1350">
              <a:latin typeface="Arial"/>
              <a:cs typeface="Arial"/>
            </a:endParaRPr>
          </a:p>
          <a:p>
            <a:pPr>
              <a:spcBef>
                <a:spcPts val="15"/>
              </a:spcBef>
            </a:pPr>
            <a:endParaRPr sz="1388">
              <a:latin typeface="Arial"/>
              <a:cs typeface="Arial"/>
            </a:endParaRPr>
          </a:p>
          <a:p>
            <a:pPr marL="9525"/>
            <a:r>
              <a:rPr b="1" spc="-4" dirty="0">
                <a:latin typeface="Arial"/>
                <a:cs typeface="Arial"/>
              </a:rPr>
              <a:t>Finite</a:t>
            </a:r>
            <a:r>
              <a:rPr b="1" spc="-30" dirty="0">
                <a:latin typeface="Arial"/>
                <a:cs typeface="Arial"/>
              </a:rPr>
              <a:t> </a:t>
            </a:r>
            <a:r>
              <a:rPr b="1" spc="-4" dirty="0">
                <a:latin typeface="Arial"/>
                <a:cs typeface="Arial"/>
              </a:rPr>
              <a:t>Resources</a:t>
            </a:r>
            <a:endParaRPr>
              <a:latin typeface="Arial"/>
              <a:cs typeface="Arial"/>
            </a:endParaRPr>
          </a:p>
          <a:p>
            <a:pPr marL="9525" marR="393383">
              <a:spcBef>
                <a:spcPts val="11"/>
              </a:spcBef>
            </a:pPr>
            <a:r>
              <a:rPr sz="1350" b="1" spc="-4" dirty="0">
                <a:latin typeface="Arial"/>
                <a:cs typeface="Arial"/>
              </a:rPr>
              <a:t>Coal, crude </a:t>
            </a:r>
            <a:r>
              <a:rPr sz="1350" b="1" dirty="0">
                <a:latin typeface="Arial"/>
                <a:cs typeface="Arial"/>
              </a:rPr>
              <a:t>oil, oil </a:t>
            </a:r>
            <a:r>
              <a:rPr sz="1350" b="1" spc="-4" dirty="0">
                <a:latin typeface="Arial"/>
                <a:cs typeface="Arial"/>
              </a:rPr>
              <a:t>shale, natural bitumen and </a:t>
            </a:r>
            <a:r>
              <a:rPr sz="1350" b="1" spc="-8" dirty="0">
                <a:latin typeface="Arial"/>
                <a:cs typeface="Arial"/>
              </a:rPr>
              <a:t>extra-heavy </a:t>
            </a:r>
            <a:r>
              <a:rPr sz="1350" b="1" dirty="0">
                <a:latin typeface="Arial"/>
                <a:cs typeface="Arial"/>
              </a:rPr>
              <a:t>oil, </a:t>
            </a:r>
            <a:r>
              <a:rPr sz="1350" b="1" spc="-4" dirty="0">
                <a:latin typeface="Arial"/>
                <a:cs typeface="Arial"/>
              </a:rPr>
              <a:t>and  natural gas, together </a:t>
            </a:r>
            <a:r>
              <a:rPr sz="1350" b="1" spc="4" dirty="0">
                <a:latin typeface="Arial"/>
                <a:cs typeface="Arial"/>
              </a:rPr>
              <a:t>with </a:t>
            </a:r>
            <a:r>
              <a:rPr sz="1350" b="1" dirty="0">
                <a:latin typeface="Arial"/>
                <a:cs typeface="Arial"/>
              </a:rPr>
              <a:t>the </a:t>
            </a:r>
            <a:r>
              <a:rPr sz="1350" b="1" spc="-4" dirty="0">
                <a:latin typeface="Arial"/>
                <a:cs typeface="Arial"/>
              </a:rPr>
              <a:t>metallic elements (U,</a:t>
            </a:r>
            <a:r>
              <a:rPr sz="1350" b="1" spc="-26" dirty="0">
                <a:latin typeface="Arial"/>
                <a:cs typeface="Arial"/>
              </a:rPr>
              <a:t> </a:t>
            </a:r>
            <a:r>
              <a:rPr sz="1350" b="1" dirty="0">
                <a:latin typeface="Arial"/>
                <a:cs typeface="Arial"/>
              </a:rPr>
              <a:t>Th).</a:t>
            </a:r>
            <a:endParaRPr sz="1350">
              <a:latin typeface="Arial"/>
              <a:cs typeface="Arial"/>
            </a:endParaRPr>
          </a:p>
          <a:p>
            <a:pPr>
              <a:spcBef>
                <a:spcPts val="15"/>
              </a:spcBef>
            </a:pPr>
            <a:endParaRPr sz="1388">
              <a:latin typeface="Arial"/>
              <a:cs typeface="Arial"/>
            </a:endParaRPr>
          </a:p>
          <a:p>
            <a:pPr marL="9525"/>
            <a:r>
              <a:rPr b="1" spc="-4" dirty="0">
                <a:latin typeface="Arial"/>
                <a:cs typeface="Arial"/>
              </a:rPr>
              <a:t>Perpetual</a:t>
            </a:r>
            <a:r>
              <a:rPr b="1" spc="4" dirty="0">
                <a:latin typeface="Arial"/>
                <a:cs typeface="Arial"/>
              </a:rPr>
              <a:t> </a:t>
            </a:r>
            <a:r>
              <a:rPr b="1" spc="-4" dirty="0">
                <a:latin typeface="Arial"/>
                <a:cs typeface="Arial"/>
              </a:rPr>
              <a:t>Resources</a:t>
            </a:r>
            <a:endParaRPr>
              <a:latin typeface="Arial"/>
              <a:cs typeface="Arial"/>
            </a:endParaRPr>
          </a:p>
          <a:p>
            <a:pPr marL="9525" marR="262890">
              <a:spcBef>
                <a:spcPts val="8"/>
              </a:spcBef>
              <a:tabLst>
                <a:tab pos="600075" algn="l"/>
              </a:tabLst>
            </a:pPr>
            <a:r>
              <a:rPr sz="1350" b="1" spc="-4" dirty="0">
                <a:latin typeface="Arial"/>
                <a:cs typeface="Arial"/>
              </a:rPr>
              <a:t>Solar </a:t>
            </a:r>
            <a:r>
              <a:rPr sz="1350" b="1" spc="-19" dirty="0">
                <a:latin typeface="Arial"/>
                <a:cs typeface="Arial"/>
              </a:rPr>
              <a:t>energy, </a:t>
            </a:r>
            <a:r>
              <a:rPr sz="1350" b="1" spc="4" dirty="0">
                <a:latin typeface="Arial"/>
                <a:cs typeface="Arial"/>
              </a:rPr>
              <a:t>wind </a:t>
            </a:r>
            <a:r>
              <a:rPr sz="1350" b="1" spc="-19" dirty="0">
                <a:latin typeface="Arial"/>
                <a:cs typeface="Arial"/>
              </a:rPr>
              <a:t>energy, </a:t>
            </a:r>
            <a:r>
              <a:rPr sz="1350" b="1" spc="-15" dirty="0">
                <a:latin typeface="Arial"/>
                <a:cs typeface="Arial"/>
              </a:rPr>
              <a:t>bioenergy, </a:t>
            </a:r>
            <a:r>
              <a:rPr sz="1350" b="1" spc="-4" dirty="0">
                <a:latin typeface="Arial"/>
                <a:cs typeface="Arial"/>
              </a:rPr>
              <a:t>tidal </a:t>
            </a:r>
            <a:r>
              <a:rPr sz="1350" b="1" spc="-19" dirty="0">
                <a:latin typeface="Arial"/>
                <a:cs typeface="Arial"/>
              </a:rPr>
              <a:t>energy, </a:t>
            </a:r>
            <a:r>
              <a:rPr sz="1350" b="1" spc="-4" dirty="0">
                <a:latin typeface="Arial"/>
                <a:cs typeface="Arial"/>
              </a:rPr>
              <a:t>wave </a:t>
            </a:r>
            <a:r>
              <a:rPr sz="1350" b="1" dirty="0">
                <a:latin typeface="Arial"/>
                <a:cs typeface="Arial"/>
              </a:rPr>
              <a:t>power </a:t>
            </a:r>
            <a:r>
              <a:rPr sz="1350" b="1" spc="-4" dirty="0">
                <a:latin typeface="Arial"/>
                <a:cs typeface="Arial"/>
              </a:rPr>
              <a:t>and  </a:t>
            </a:r>
            <a:r>
              <a:rPr sz="1350" b="1" spc="-8" dirty="0">
                <a:latin typeface="Arial"/>
                <a:cs typeface="Arial"/>
              </a:rPr>
              <a:t>ocean	</a:t>
            </a:r>
            <a:r>
              <a:rPr sz="1350" b="1" spc="-4" dirty="0">
                <a:latin typeface="Arial"/>
                <a:cs typeface="Arial"/>
              </a:rPr>
              <a:t>thermal energy </a:t>
            </a:r>
            <a:r>
              <a:rPr sz="1350" b="1" spc="-8" dirty="0">
                <a:latin typeface="Arial"/>
                <a:cs typeface="Arial"/>
              </a:rPr>
              <a:t>conversion</a:t>
            </a:r>
            <a:r>
              <a:rPr sz="1350" b="1" spc="34" dirty="0">
                <a:latin typeface="Arial"/>
                <a:cs typeface="Arial"/>
              </a:rPr>
              <a:t> </a:t>
            </a:r>
            <a:r>
              <a:rPr sz="1350" b="1" spc="-4" dirty="0">
                <a:latin typeface="Arial"/>
                <a:cs typeface="Arial"/>
              </a:rPr>
              <a:t>(OTEC).</a:t>
            </a:r>
            <a:endParaRPr sz="1350">
              <a:latin typeface="Arial"/>
              <a:cs typeface="Arial"/>
            </a:endParaRPr>
          </a:p>
        </p:txBody>
      </p:sp>
    </p:spTree>
    <p:extLst>
      <p:ext uri="{BB962C8B-B14F-4D97-AF65-F5344CB8AC3E}">
        <p14:creationId xmlns:p14="http://schemas.microsoft.com/office/powerpoint/2010/main" val="833472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088625" y="4716779"/>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5" name="object 5"/>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34</a:t>
            </a:fld>
            <a:endParaRPr dirty="0"/>
          </a:p>
        </p:txBody>
      </p:sp>
      <p:sp>
        <p:nvSpPr>
          <p:cNvPr id="2" name="object 2"/>
          <p:cNvSpPr txBox="1">
            <a:spLocks noGrp="1"/>
          </p:cNvSpPr>
          <p:nvPr>
            <p:ph type="title"/>
          </p:nvPr>
        </p:nvSpPr>
        <p:spPr>
          <a:xfrm>
            <a:off x="1485900" y="102051"/>
            <a:ext cx="6172200" cy="747801"/>
          </a:xfrm>
          <a:prstGeom prst="rect">
            <a:avLst/>
          </a:prstGeom>
        </p:spPr>
        <p:txBody>
          <a:bodyPr vert="horz" wrap="square" lIns="0" tIns="9049" rIns="0" bIns="0" rtlCol="0" anchor="ctr">
            <a:spAutoFit/>
          </a:bodyPr>
          <a:lstStyle/>
          <a:p>
            <a:pPr marL="9525" marR="3810">
              <a:spcBef>
                <a:spcPts val="71"/>
              </a:spcBef>
            </a:pPr>
            <a:r>
              <a:rPr sz="2400" spc="-4" dirty="0"/>
              <a:t>There </a:t>
            </a:r>
            <a:r>
              <a:rPr sz="2400" dirty="0"/>
              <a:t>are </a:t>
            </a:r>
            <a:r>
              <a:rPr sz="2400" spc="-4" dirty="0"/>
              <a:t>two </a:t>
            </a:r>
            <a:r>
              <a:rPr sz="2400" spc="-8" dirty="0"/>
              <a:t>types </a:t>
            </a:r>
            <a:r>
              <a:rPr sz="2400" spc="-4" dirty="0"/>
              <a:t>of energy resource which  </a:t>
            </a:r>
            <a:r>
              <a:rPr sz="2400" dirty="0"/>
              <a:t>are to </a:t>
            </a:r>
            <a:r>
              <a:rPr sz="2400" spc="-4" dirty="0"/>
              <a:t>some </a:t>
            </a:r>
            <a:r>
              <a:rPr sz="2400" dirty="0"/>
              <a:t>extent </a:t>
            </a:r>
            <a:r>
              <a:rPr sz="2400" spc="-4" dirty="0"/>
              <a:t>intermediate in</a:t>
            </a:r>
            <a:r>
              <a:rPr sz="2400" spc="23" dirty="0"/>
              <a:t> </a:t>
            </a:r>
            <a:r>
              <a:rPr sz="2400" dirty="0"/>
              <a:t>nature.</a:t>
            </a:r>
          </a:p>
        </p:txBody>
      </p:sp>
      <p:sp>
        <p:nvSpPr>
          <p:cNvPr id="3" name="object 3"/>
          <p:cNvSpPr txBox="1"/>
          <p:nvPr/>
        </p:nvSpPr>
        <p:spPr>
          <a:xfrm>
            <a:off x="1544956" y="1162050"/>
            <a:ext cx="5570219" cy="2854692"/>
          </a:xfrm>
          <a:prstGeom prst="rect">
            <a:avLst/>
          </a:prstGeom>
        </p:spPr>
        <p:txBody>
          <a:bodyPr vert="horz" wrap="square" lIns="0" tIns="9525" rIns="0" bIns="0" rtlCol="0">
            <a:spAutoFit/>
          </a:bodyPr>
          <a:lstStyle/>
          <a:p>
            <a:pPr marL="9525">
              <a:spcBef>
                <a:spcPts val="75"/>
              </a:spcBef>
            </a:pPr>
            <a:r>
              <a:rPr b="1" spc="-8" dirty="0">
                <a:latin typeface="Arial"/>
                <a:cs typeface="Arial"/>
              </a:rPr>
              <a:t>Peat</a:t>
            </a:r>
            <a:endParaRPr>
              <a:latin typeface="Arial"/>
              <a:cs typeface="Arial"/>
            </a:endParaRPr>
          </a:p>
          <a:p>
            <a:pPr marL="9525" marR="3810">
              <a:spcBef>
                <a:spcPts val="8"/>
              </a:spcBef>
            </a:pPr>
            <a:r>
              <a:rPr sz="1350" b="1" spc="-8" dirty="0">
                <a:latin typeface="Arial"/>
                <a:cs typeface="Arial"/>
              </a:rPr>
              <a:t>Peat </a:t>
            </a:r>
            <a:r>
              <a:rPr sz="1350" b="1" dirty="0">
                <a:latin typeface="Arial"/>
                <a:cs typeface="Arial"/>
              </a:rPr>
              <a:t>is </a:t>
            </a:r>
            <a:r>
              <a:rPr sz="1350" b="1" spc="-4" dirty="0">
                <a:latin typeface="Arial"/>
                <a:cs typeface="Arial"/>
              </a:rPr>
              <a:t>part </a:t>
            </a:r>
            <a:r>
              <a:rPr sz="1350" b="1" spc="4" dirty="0">
                <a:latin typeface="Arial"/>
                <a:cs typeface="Arial"/>
              </a:rPr>
              <a:t>way </a:t>
            </a:r>
            <a:r>
              <a:rPr sz="1350" b="1" dirty="0">
                <a:latin typeface="Arial"/>
                <a:cs typeface="Arial"/>
              </a:rPr>
              <a:t>between the </a:t>
            </a:r>
            <a:r>
              <a:rPr sz="1350" b="1" spc="-4" dirty="0">
                <a:latin typeface="Arial"/>
                <a:cs typeface="Arial"/>
              </a:rPr>
              <a:t>biomass </a:t>
            </a:r>
            <a:r>
              <a:rPr sz="1350" b="1" dirty="0">
                <a:latin typeface="Arial"/>
                <a:cs typeface="Arial"/>
              </a:rPr>
              <a:t>of </a:t>
            </a:r>
            <a:r>
              <a:rPr sz="1350" b="1" spc="4" dirty="0">
                <a:latin typeface="Arial"/>
                <a:cs typeface="Arial"/>
              </a:rPr>
              <a:t>which </a:t>
            </a:r>
            <a:r>
              <a:rPr sz="1350" b="1" dirty="0">
                <a:latin typeface="Arial"/>
                <a:cs typeface="Arial"/>
              </a:rPr>
              <a:t>it </a:t>
            </a:r>
            <a:r>
              <a:rPr sz="1350" b="1" spc="4" dirty="0">
                <a:latin typeface="Arial"/>
                <a:cs typeface="Arial"/>
              </a:rPr>
              <a:t>was </a:t>
            </a:r>
            <a:r>
              <a:rPr sz="1350" b="1" spc="-4" dirty="0">
                <a:latin typeface="Arial"/>
                <a:cs typeface="Arial"/>
              </a:rPr>
              <a:t>originally  composed and </a:t>
            </a:r>
            <a:r>
              <a:rPr sz="1350" b="1" dirty="0">
                <a:latin typeface="Arial"/>
                <a:cs typeface="Arial"/>
              </a:rPr>
              <a:t>the </a:t>
            </a:r>
            <a:r>
              <a:rPr sz="1350" b="1" spc="-4" dirty="0">
                <a:latin typeface="Arial"/>
                <a:cs typeface="Arial"/>
              </a:rPr>
              <a:t>fossil fuel (coal) that </a:t>
            </a:r>
            <a:r>
              <a:rPr sz="1350" b="1" dirty="0">
                <a:latin typeface="Arial"/>
                <a:cs typeface="Arial"/>
              </a:rPr>
              <a:t>it </a:t>
            </a:r>
            <a:r>
              <a:rPr sz="1350" b="1" spc="4" dirty="0">
                <a:latin typeface="Arial"/>
                <a:cs typeface="Arial"/>
              </a:rPr>
              <a:t>would </a:t>
            </a:r>
            <a:r>
              <a:rPr sz="1350" b="1" spc="-8" dirty="0">
                <a:latin typeface="Arial"/>
                <a:cs typeface="Arial"/>
              </a:rPr>
              <a:t>eventually become,  given </a:t>
            </a:r>
            <a:r>
              <a:rPr sz="1350" b="1" spc="-4" dirty="0">
                <a:latin typeface="Arial"/>
                <a:cs typeface="Arial"/>
              </a:rPr>
              <a:t>appropriate geological</a:t>
            </a:r>
            <a:r>
              <a:rPr sz="1350" b="1" spc="15" dirty="0">
                <a:latin typeface="Arial"/>
                <a:cs typeface="Arial"/>
              </a:rPr>
              <a:t> </a:t>
            </a:r>
            <a:r>
              <a:rPr sz="1350" b="1" spc="-4" dirty="0">
                <a:latin typeface="Arial"/>
                <a:cs typeface="Arial"/>
              </a:rPr>
              <a:t>conditions.</a:t>
            </a:r>
            <a:endParaRPr sz="1350">
              <a:latin typeface="Arial"/>
              <a:cs typeface="Arial"/>
            </a:endParaRPr>
          </a:p>
          <a:p>
            <a:pPr marL="9525" marR="173355"/>
            <a:r>
              <a:rPr sz="1350" b="1" dirty="0">
                <a:latin typeface="Arial"/>
                <a:cs typeface="Arial"/>
              </a:rPr>
              <a:t>It is to </a:t>
            </a:r>
            <a:r>
              <a:rPr sz="1350" b="1" spc="-4" dirty="0">
                <a:latin typeface="Arial"/>
                <a:cs typeface="Arial"/>
              </a:rPr>
              <a:t>a cetaing </a:t>
            </a:r>
            <a:r>
              <a:rPr sz="1350" b="1" spc="-8" dirty="0">
                <a:latin typeface="Arial"/>
                <a:cs typeface="Arial"/>
              </a:rPr>
              <a:t>extent </a:t>
            </a:r>
            <a:r>
              <a:rPr sz="1350" b="1" spc="-4" dirty="0">
                <a:latin typeface="Arial"/>
                <a:cs typeface="Arial"/>
              </a:rPr>
              <a:t>‘Renewable’ since </a:t>
            </a:r>
            <a:r>
              <a:rPr sz="1350" b="1" dirty="0">
                <a:latin typeface="Arial"/>
                <a:cs typeface="Arial"/>
              </a:rPr>
              <a:t>it is </a:t>
            </a:r>
            <a:r>
              <a:rPr sz="1350" b="1" spc="-4" dirty="0">
                <a:latin typeface="Arial"/>
                <a:cs typeface="Arial"/>
              </a:rPr>
              <a:t>still being formed </a:t>
            </a:r>
            <a:r>
              <a:rPr sz="1350" b="1" dirty="0">
                <a:latin typeface="Arial"/>
                <a:cs typeface="Arial"/>
              </a:rPr>
              <a:t>in  </a:t>
            </a:r>
            <a:r>
              <a:rPr sz="1350" b="1" spc="-4" dirty="0">
                <a:latin typeface="Arial"/>
                <a:cs typeface="Arial"/>
              </a:rPr>
              <a:t>many parts </a:t>
            </a:r>
            <a:r>
              <a:rPr sz="1350" b="1" dirty="0">
                <a:latin typeface="Arial"/>
                <a:cs typeface="Arial"/>
              </a:rPr>
              <a:t>of the</a:t>
            </a:r>
            <a:r>
              <a:rPr sz="1350" b="1" spc="-11" dirty="0">
                <a:latin typeface="Arial"/>
                <a:cs typeface="Arial"/>
              </a:rPr>
              <a:t> </a:t>
            </a:r>
            <a:r>
              <a:rPr sz="1350" b="1" spc="4" dirty="0">
                <a:latin typeface="Arial"/>
                <a:cs typeface="Arial"/>
              </a:rPr>
              <a:t>world.</a:t>
            </a:r>
            <a:endParaRPr sz="1350">
              <a:latin typeface="Arial"/>
              <a:cs typeface="Arial"/>
            </a:endParaRPr>
          </a:p>
          <a:p>
            <a:pPr>
              <a:spcBef>
                <a:spcPts val="15"/>
              </a:spcBef>
            </a:pPr>
            <a:endParaRPr sz="1388">
              <a:latin typeface="Arial"/>
              <a:cs typeface="Arial"/>
            </a:endParaRPr>
          </a:p>
          <a:p>
            <a:pPr marL="9525"/>
            <a:r>
              <a:rPr b="1" spc="-4" dirty="0">
                <a:latin typeface="Arial"/>
                <a:cs typeface="Arial"/>
              </a:rPr>
              <a:t>Geothermal</a:t>
            </a:r>
            <a:endParaRPr>
              <a:latin typeface="Arial"/>
              <a:cs typeface="Arial"/>
            </a:endParaRPr>
          </a:p>
          <a:p>
            <a:pPr marL="9525" marR="12383">
              <a:spcBef>
                <a:spcPts val="11"/>
              </a:spcBef>
            </a:pPr>
            <a:r>
              <a:rPr sz="1350" b="1" dirty="0">
                <a:latin typeface="Arial"/>
                <a:cs typeface="Arial"/>
              </a:rPr>
              <a:t>On the one </a:t>
            </a:r>
            <a:r>
              <a:rPr sz="1350" b="1" spc="-4" dirty="0">
                <a:latin typeface="Arial"/>
                <a:cs typeface="Arial"/>
              </a:rPr>
              <a:t>hand, geothermal energy </a:t>
            </a:r>
            <a:r>
              <a:rPr sz="1350" b="1" dirty="0">
                <a:latin typeface="Arial"/>
                <a:cs typeface="Arial"/>
              </a:rPr>
              <a:t>is to </a:t>
            </a:r>
            <a:r>
              <a:rPr sz="1350" b="1" spc="-4" dirty="0">
                <a:latin typeface="Arial"/>
                <a:cs typeface="Arial"/>
              </a:rPr>
              <a:t>a </a:t>
            </a:r>
            <a:r>
              <a:rPr sz="1350" b="1" spc="-8" dirty="0">
                <a:latin typeface="Arial"/>
                <a:cs typeface="Arial"/>
              </a:rPr>
              <a:t>certain extent </a:t>
            </a:r>
            <a:r>
              <a:rPr sz="1350" b="1" spc="-4" dirty="0">
                <a:latin typeface="Arial"/>
                <a:cs typeface="Arial"/>
              </a:rPr>
              <a:t>subject </a:t>
            </a:r>
            <a:r>
              <a:rPr sz="1350" b="1" dirty="0">
                <a:latin typeface="Arial"/>
                <a:cs typeface="Arial"/>
              </a:rPr>
              <a:t>to  </a:t>
            </a:r>
            <a:r>
              <a:rPr sz="1350" b="1" spc="-4" dirty="0">
                <a:latin typeface="Arial"/>
                <a:cs typeface="Arial"/>
              </a:rPr>
              <a:t>attrition (individual geothermal </a:t>
            </a:r>
            <a:r>
              <a:rPr sz="1350" b="1" spc="4" dirty="0">
                <a:latin typeface="Arial"/>
                <a:cs typeface="Arial"/>
              </a:rPr>
              <a:t>wells </a:t>
            </a:r>
            <a:r>
              <a:rPr sz="1350" b="1" spc="-8" dirty="0">
                <a:latin typeface="Arial"/>
                <a:cs typeface="Arial"/>
              </a:rPr>
              <a:t>are </a:t>
            </a:r>
            <a:r>
              <a:rPr sz="1350" b="1" spc="-4" dirty="0">
                <a:latin typeface="Arial"/>
                <a:cs typeface="Arial"/>
              </a:rPr>
              <a:t>liable </a:t>
            </a:r>
            <a:r>
              <a:rPr sz="1350" b="1" dirty="0">
                <a:latin typeface="Arial"/>
                <a:cs typeface="Arial"/>
              </a:rPr>
              <a:t>to </a:t>
            </a:r>
            <a:r>
              <a:rPr sz="1350" b="1" spc="-4" dirty="0">
                <a:latin typeface="Arial"/>
                <a:cs typeface="Arial"/>
              </a:rPr>
              <a:t>decline and  </a:t>
            </a:r>
            <a:r>
              <a:rPr sz="1350" b="1" spc="-8" dirty="0">
                <a:latin typeface="Arial"/>
                <a:cs typeface="Arial"/>
              </a:rPr>
              <a:t>eventuallu</a:t>
            </a:r>
            <a:r>
              <a:rPr sz="1350" b="1" spc="19" dirty="0">
                <a:latin typeface="Arial"/>
                <a:cs typeface="Arial"/>
              </a:rPr>
              <a:t> </a:t>
            </a:r>
            <a:r>
              <a:rPr sz="1350" b="1" spc="-4" dirty="0">
                <a:latin typeface="Arial"/>
                <a:cs typeface="Arial"/>
              </a:rPr>
              <a:t>exhaust).</a:t>
            </a:r>
            <a:endParaRPr sz="1350">
              <a:latin typeface="Arial"/>
              <a:cs typeface="Arial"/>
            </a:endParaRPr>
          </a:p>
          <a:p>
            <a:pPr marL="9525" marR="29528"/>
            <a:r>
              <a:rPr sz="1350" b="1" dirty="0">
                <a:latin typeface="Arial"/>
                <a:cs typeface="Arial"/>
              </a:rPr>
              <a:t>On the </a:t>
            </a:r>
            <a:r>
              <a:rPr sz="1350" b="1" spc="-4" dirty="0">
                <a:latin typeface="Arial"/>
                <a:cs typeface="Arial"/>
              </a:rPr>
              <a:t>other hand, </a:t>
            </a:r>
            <a:r>
              <a:rPr sz="1350" b="1" dirty="0">
                <a:latin typeface="Arial"/>
                <a:cs typeface="Arial"/>
              </a:rPr>
              <a:t>the </a:t>
            </a:r>
            <a:r>
              <a:rPr sz="1350" b="1" spc="-4" dirty="0">
                <a:latin typeface="Arial"/>
                <a:cs typeface="Arial"/>
              </a:rPr>
              <a:t>supply </a:t>
            </a:r>
            <a:r>
              <a:rPr sz="1350" b="1" dirty="0">
                <a:latin typeface="Arial"/>
                <a:cs typeface="Arial"/>
              </a:rPr>
              <a:t>of </a:t>
            </a:r>
            <a:r>
              <a:rPr sz="1350" b="1" spc="-4" dirty="0">
                <a:latin typeface="Arial"/>
                <a:cs typeface="Arial"/>
              </a:rPr>
              <a:t>geothermal energy can </a:t>
            </a:r>
            <a:r>
              <a:rPr sz="1350" b="1" dirty="0">
                <a:latin typeface="Arial"/>
                <a:cs typeface="Arial"/>
              </a:rPr>
              <a:t>be </a:t>
            </a:r>
            <a:r>
              <a:rPr sz="1350" b="1" spc="-4" dirty="0">
                <a:latin typeface="Arial"/>
                <a:cs typeface="Arial"/>
              </a:rPr>
              <a:t>boosted  (e.g. </a:t>
            </a:r>
            <a:r>
              <a:rPr sz="1350" b="1" dirty="0">
                <a:latin typeface="Arial"/>
                <a:cs typeface="Arial"/>
              </a:rPr>
              <a:t>by</a:t>
            </a:r>
            <a:r>
              <a:rPr sz="1350" b="1" spc="-15" dirty="0">
                <a:latin typeface="Arial"/>
                <a:cs typeface="Arial"/>
              </a:rPr>
              <a:t> </a:t>
            </a:r>
            <a:r>
              <a:rPr sz="1350" b="1" dirty="0">
                <a:latin typeface="Arial"/>
                <a:cs typeface="Arial"/>
              </a:rPr>
              <a:t>water-injection).</a:t>
            </a:r>
            <a:endParaRPr sz="1350">
              <a:latin typeface="Arial"/>
              <a:cs typeface="Arial"/>
            </a:endParaRPr>
          </a:p>
        </p:txBody>
      </p:sp>
    </p:spTree>
    <p:extLst>
      <p:ext uri="{BB962C8B-B14F-4D97-AF65-F5344CB8AC3E}">
        <p14:creationId xmlns:p14="http://schemas.microsoft.com/office/powerpoint/2010/main" val="1050121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0262" y="4704112"/>
            <a:ext cx="168116" cy="171201"/>
          </a:xfrm>
          <a:prstGeom prst="rect">
            <a:avLst/>
          </a:prstGeom>
        </p:spPr>
        <p:txBody>
          <a:bodyPr vert="horz" wrap="square" lIns="0" tIns="9525" rIns="0" bIns="0" rtlCol="0">
            <a:spAutoFit/>
          </a:bodyPr>
          <a:lstStyle/>
          <a:p>
            <a:pPr marL="9525">
              <a:spcBef>
                <a:spcPts val="75"/>
              </a:spcBef>
            </a:pPr>
            <a:r>
              <a:rPr sz="1050" spc="-4" dirty="0">
                <a:latin typeface="Arial"/>
                <a:cs typeface="Arial"/>
              </a:rPr>
              <a:t>3</a:t>
            </a:r>
            <a:r>
              <a:rPr sz="1050" dirty="0">
                <a:latin typeface="Arial"/>
                <a:cs typeface="Arial"/>
              </a:rPr>
              <a:t>6</a:t>
            </a:r>
            <a:endParaRPr sz="1050">
              <a:latin typeface="Arial"/>
              <a:cs typeface="Arial"/>
            </a:endParaRPr>
          </a:p>
        </p:txBody>
      </p:sp>
      <p:sp>
        <p:nvSpPr>
          <p:cNvPr id="3" name="object 3"/>
          <p:cNvSpPr/>
          <p:nvPr/>
        </p:nvSpPr>
        <p:spPr>
          <a:xfrm>
            <a:off x="1765821" y="576382"/>
            <a:ext cx="5835248" cy="3995732"/>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172588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088625" y="4716779"/>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5" name="object 5"/>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36</a:t>
            </a:fld>
            <a:endParaRPr dirty="0"/>
          </a:p>
        </p:txBody>
      </p:sp>
      <p:sp>
        <p:nvSpPr>
          <p:cNvPr id="2" name="object 2"/>
          <p:cNvSpPr txBox="1">
            <a:spLocks noGrp="1"/>
          </p:cNvSpPr>
          <p:nvPr>
            <p:ph type="title"/>
          </p:nvPr>
        </p:nvSpPr>
        <p:spPr>
          <a:xfrm>
            <a:off x="1544956" y="206100"/>
            <a:ext cx="5894069" cy="1117133"/>
          </a:xfrm>
          <a:prstGeom prst="rect">
            <a:avLst/>
          </a:prstGeom>
        </p:spPr>
        <p:txBody>
          <a:bodyPr vert="horz" wrap="square" lIns="0" tIns="9049" rIns="0" bIns="0" rtlCol="0" anchor="ctr">
            <a:spAutoFit/>
          </a:bodyPr>
          <a:lstStyle/>
          <a:p>
            <a:pPr marL="9525" marR="3810">
              <a:spcBef>
                <a:spcPts val="71"/>
              </a:spcBef>
            </a:pPr>
            <a:r>
              <a:rPr sz="2400" spc="-4" dirty="0"/>
              <a:t>Sustainable development meets the needs of  the present without compromising the ability  of future generations </a:t>
            </a:r>
            <a:r>
              <a:rPr sz="2400" dirty="0"/>
              <a:t>to </a:t>
            </a:r>
            <a:r>
              <a:rPr sz="2400" spc="-4" dirty="0"/>
              <a:t>meet their </a:t>
            </a:r>
            <a:r>
              <a:rPr sz="2400" spc="-8" dirty="0"/>
              <a:t>own</a:t>
            </a:r>
            <a:r>
              <a:rPr sz="2400" spc="109" dirty="0"/>
              <a:t> </a:t>
            </a:r>
            <a:r>
              <a:rPr sz="2400" spc="-4" dirty="0"/>
              <a:t>needs.</a:t>
            </a:r>
          </a:p>
        </p:txBody>
      </p:sp>
      <p:sp>
        <p:nvSpPr>
          <p:cNvPr id="3" name="object 3"/>
          <p:cNvSpPr txBox="1"/>
          <p:nvPr/>
        </p:nvSpPr>
        <p:spPr>
          <a:xfrm>
            <a:off x="1544956" y="1619251"/>
            <a:ext cx="5273516" cy="2234714"/>
          </a:xfrm>
          <a:prstGeom prst="rect">
            <a:avLst/>
          </a:prstGeom>
        </p:spPr>
        <p:txBody>
          <a:bodyPr vert="horz" wrap="square" lIns="0" tIns="9525" rIns="0" bIns="0" rtlCol="0">
            <a:spAutoFit/>
          </a:bodyPr>
          <a:lstStyle/>
          <a:p>
            <a:pPr marL="9525" marR="259556">
              <a:spcBef>
                <a:spcPts val="75"/>
              </a:spcBef>
            </a:pPr>
            <a:r>
              <a:rPr b="1" spc="-4" dirty="0">
                <a:latin typeface="Arial"/>
                <a:cs typeface="Arial"/>
              </a:rPr>
              <a:t>Options for using energy </a:t>
            </a:r>
            <a:r>
              <a:rPr b="1" dirty="0">
                <a:latin typeface="Arial"/>
                <a:cs typeface="Arial"/>
              </a:rPr>
              <a:t>in </a:t>
            </a:r>
            <a:r>
              <a:rPr b="1" spc="-4" dirty="0">
                <a:latin typeface="Arial"/>
                <a:cs typeface="Arial"/>
              </a:rPr>
              <a:t>ways that support  sustainable development</a:t>
            </a:r>
            <a:r>
              <a:rPr b="1" dirty="0">
                <a:latin typeface="Arial"/>
                <a:cs typeface="Arial"/>
              </a:rPr>
              <a:t> </a:t>
            </a:r>
            <a:r>
              <a:rPr b="1" spc="-4" dirty="0">
                <a:latin typeface="Arial"/>
                <a:cs typeface="Arial"/>
              </a:rPr>
              <a:t>include:</a:t>
            </a:r>
            <a:endParaRPr>
              <a:latin typeface="Arial"/>
              <a:cs typeface="Arial"/>
            </a:endParaRPr>
          </a:p>
          <a:p>
            <a:pPr marL="9525" marR="3810">
              <a:spcBef>
                <a:spcPts val="1627"/>
              </a:spcBef>
            </a:pPr>
            <a:r>
              <a:rPr sz="1350" b="1" spc="-4" dirty="0">
                <a:latin typeface="Arial"/>
                <a:cs typeface="Arial"/>
              </a:rPr>
              <a:t>More efficient use </a:t>
            </a:r>
            <a:r>
              <a:rPr sz="1350" b="1" dirty="0">
                <a:latin typeface="Arial"/>
                <a:cs typeface="Arial"/>
              </a:rPr>
              <a:t>of </a:t>
            </a:r>
            <a:r>
              <a:rPr sz="1350" b="1" spc="-19" dirty="0">
                <a:latin typeface="Arial"/>
                <a:cs typeface="Arial"/>
              </a:rPr>
              <a:t>energy, </a:t>
            </a:r>
            <a:r>
              <a:rPr sz="1350" b="1" spc="-4" dirty="0">
                <a:latin typeface="Arial"/>
                <a:cs typeface="Arial"/>
              </a:rPr>
              <a:t>especially </a:t>
            </a:r>
            <a:r>
              <a:rPr sz="1350" b="1" spc="-8" dirty="0">
                <a:latin typeface="Arial"/>
                <a:cs typeface="Arial"/>
              </a:rPr>
              <a:t>at </a:t>
            </a:r>
            <a:r>
              <a:rPr sz="1350" b="1" dirty="0">
                <a:latin typeface="Arial"/>
                <a:cs typeface="Arial"/>
              </a:rPr>
              <a:t>the point of </a:t>
            </a:r>
            <a:r>
              <a:rPr sz="1350" b="1" spc="-4" dirty="0">
                <a:latin typeface="Arial"/>
                <a:cs typeface="Arial"/>
              </a:rPr>
              <a:t>end use </a:t>
            </a:r>
            <a:r>
              <a:rPr sz="1350" b="1" dirty="0">
                <a:latin typeface="Arial"/>
                <a:cs typeface="Arial"/>
              </a:rPr>
              <a:t>in  </a:t>
            </a:r>
            <a:r>
              <a:rPr sz="1350" b="1" spc="-4" dirty="0">
                <a:latin typeface="Arial"/>
                <a:cs typeface="Arial"/>
              </a:rPr>
              <a:t>buildings, transportation, and production</a:t>
            </a:r>
            <a:r>
              <a:rPr sz="1350" b="1" spc="-26" dirty="0">
                <a:latin typeface="Arial"/>
                <a:cs typeface="Arial"/>
              </a:rPr>
              <a:t> </a:t>
            </a:r>
            <a:r>
              <a:rPr sz="1350" b="1" spc="-4" dirty="0">
                <a:latin typeface="Arial"/>
                <a:cs typeface="Arial"/>
              </a:rPr>
              <a:t>processes.</a:t>
            </a:r>
            <a:endParaRPr sz="1350">
              <a:latin typeface="Arial"/>
              <a:cs typeface="Arial"/>
            </a:endParaRPr>
          </a:p>
          <a:p>
            <a:pPr>
              <a:spcBef>
                <a:spcPts val="23"/>
              </a:spcBef>
            </a:pPr>
            <a:endParaRPr sz="1388">
              <a:latin typeface="Arial"/>
              <a:cs typeface="Arial"/>
            </a:endParaRPr>
          </a:p>
          <a:p>
            <a:pPr marL="9525">
              <a:spcBef>
                <a:spcPts val="4"/>
              </a:spcBef>
            </a:pPr>
            <a:r>
              <a:rPr sz="1350" b="1" spc="-8" dirty="0">
                <a:latin typeface="Arial"/>
                <a:cs typeface="Arial"/>
              </a:rPr>
              <a:t>Increased </a:t>
            </a:r>
            <a:r>
              <a:rPr sz="1350" b="1" spc="-4" dirty="0">
                <a:latin typeface="Arial"/>
                <a:cs typeface="Arial"/>
              </a:rPr>
              <a:t>reliance </a:t>
            </a:r>
            <a:r>
              <a:rPr sz="1350" b="1" dirty="0">
                <a:latin typeface="Arial"/>
                <a:cs typeface="Arial"/>
              </a:rPr>
              <a:t>on renewable </a:t>
            </a:r>
            <a:r>
              <a:rPr sz="1350" b="1" spc="-4" dirty="0">
                <a:latin typeface="Arial"/>
                <a:cs typeface="Arial"/>
              </a:rPr>
              <a:t>energy</a:t>
            </a:r>
            <a:r>
              <a:rPr sz="1350" b="1" spc="-19" dirty="0">
                <a:latin typeface="Arial"/>
                <a:cs typeface="Arial"/>
              </a:rPr>
              <a:t> </a:t>
            </a:r>
            <a:r>
              <a:rPr sz="1350" b="1" spc="-8" dirty="0">
                <a:latin typeface="Arial"/>
                <a:cs typeface="Arial"/>
              </a:rPr>
              <a:t>sources.</a:t>
            </a:r>
            <a:endParaRPr sz="1350">
              <a:latin typeface="Arial"/>
              <a:cs typeface="Arial"/>
            </a:endParaRPr>
          </a:p>
          <a:p>
            <a:pPr>
              <a:spcBef>
                <a:spcPts val="23"/>
              </a:spcBef>
            </a:pPr>
            <a:endParaRPr sz="1388">
              <a:latin typeface="Arial"/>
              <a:cs typeface="Arial"/>
            </a:endParaRPr>
          </a:p>
          <a:p>
            <a:pPr marL="9525" marR="619125"/>
            <a:r>
              <a:rPr sz="1350" b="1" spc="-8" dirty="0">
                <a:latin typeface="Arial"/>
                <a:cs typeface="Arial"/>
              </a:rPr>
              <a:t>Accelerated development </a:t>
            </a:r>
            <a:r>
              <a:rPr sz="1350" b="1" spc="-4" dirty="0">
                <a:latin typeface="Arial"/>
                <a:cs typeface="Arial"/>
              </a:rPr>
              <a:t>and deployment </a:t>
            </a:r>
            <a:r>
              <a:rPr sz="1350" b="1" dirty="0">
                <a:latin typeface="Arial"/>
                <a:cs typeface="Arial"/>
              </a:rPr>
              <a:t>of </a:t>
            </a:r>
            <a:r>
              <a:rPr sz="1350" b="1" spc="-4" dirty="0">
                <a:latin typeface="Arial"/>
                <a:cs typeface="Arial"/>
              </a:rPr>
              <a:t>new energy  technologies.</a:t>
            </a:r>
            <a:endParaRPr sz="1350">
              <a:latin typeface="Arial"/>
              <a:cs typeface="Arial"/>
            </a:endParaRPr>
          </a:p>
        </p:txBody>
      </p:sp>
    </p:spTree>
    <p:extLst>
      <p:ext uri="{BB962C8B-B14F-4D97-AF65-F5344CB8AC3E}">
        <p14:creationId xmlns:p14="http://schemas.microsoft.com/office/powerpoint/2010/main" val="2594914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40497"/>
            <a:ext cx="6172200" cy="870912"/>
          </a:xfrm>
          <a:prstGeom prst="rect">
            <a:avLst/>
          </a:prstGeom>
        </p:spPr>
        <p:txBody>
          <a:bodyPr vert="horz" wrap="square" lIns="0" tIns="9049" rIns="0" bIns="0" rtlCol="0" anchor="ctr">
            <a:spAutoFit/>
          </a:bodyPr>
          <a:lstStyle/>
          <a:p>
            <a:pPr marL="9525" marR="3810">
              <a:spcBef>
                <a:spcPts val="71"/>
              </a:spcBef>
            </a:pPr>
            <a:r>
              <a:rPr sz="2800" spc="-4" dirty="0"/>
              <a:t>Savings from improved energy </a:t>
            </a:r>
            <a:r>
              <a:rPr sz="2800" dirty="0"/>
              <a:t>efficiency </a:t>
            </a:r>
            <a:r>
              <a:rPr sz="2800" spc="-4" dirty="0"/>
              <a:t>are  significant.</a:t>
            </a:r>
          </a:p>
        </p:txBody>
      </p:sp>
      <p:sp>
        <p:nvSpPr>
          <p:cNvPr id="3" name="object 3"/>
          <p:cNvSpPr/>
          <p:nvPr/>
        </p:nvSpPr>
        <p:spPr>
          <a:xfrm>
            <a:off x="4233588" y="1386757"/>
            <a:ext cx="3213907" cy="2847644"/>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1544955" y="1581103"/>
            <a:ext cx="2146935" cy="2612318"/>
          </a:xfrm>
          <a:prstGeom prst="rect">
            <a:avLst/>
          </a:prstGeom>
        </p:spPr>
        <p:txBody>
          <a:bodyPr vert="horz" wrap="square" lIns="0" tIns="9525" rIns="0" bIns="0" rtlCol="0">
            <a:spAutoFit/>
          </a:bodyPr>
          <a:lstStyle/>
          <a:p>
            <a:pPr marL="9525" marR="94773">
              <a:spcBef>
                <a:spcPts val="75"/>
              </a:spcBef>
            </a:pPr>
            <a:r>
              <a:rPr sz="1350" b="1" spc="-4" dirty="0">
                <a:latin typeface="Arial"/>
                <a:cs typeface="Arial"/>
              </a:rPr>
              <a:t>Without </a:t>
            </a:r>
            <a:r>
              <a:rPr sz="1350" b="1" dirty="0">
                <a:latin typeface="Arial"/>
                <a:cs typeface="Arial"/>
              </a:rPr>
              <a:t>the </a:t>
            </a:r>
            <a:r>
              <a:rPr sz="1350" b="1" spc="-4" dirty="0">
                <a:latin typeface="Arial"/>
                <a:cs typeface="Arial"/>
              </a:rPr>
              <a:t>energy  efficiency </a:t>
            </a:r>
            <a:r>
              <a:rPr sz="1350" b="1" spc="-8" dirty="0">
                <a:latin typeface="Arial"/>
                <a:cs typeface="Arial"/>
              </a:rPr>
              <a:t>improvements  </a:t>
            </a:r>
            <a:r>
              <a:rPr sz="1350" b="1" spc="-4" dirty="0">
                <a:latin typeface="Arial"/>
                <a:cs typeface="Arial"/>
              </a:rPr>
              <a:t>that </a:t>
            </a:r>
            <a:r>
              <a:rPr sz="1350" b="1" spc="-8" dirty="0">
                <a:latin typeface="Arial"/>
                <a:cs typeface="Arial"/>
              </a:rPr>
              <a:t>occurred </a:t>
            </a:r>
            <a:r>
              <a:rPr sz="1350" b="1" spc="-4" dirty="0">
                <a:latin typeface="Arial"/>
                <a:cs typeface="Arial"/>
              </a:rPr>
              <a:t>between  </a:t>
            </a:r>
            <a:r>
              <a:rPr sz="1350" b="1" spc="-8" dirty="0">
                <a:latin typeface="Arial"/>
                <a:cs typeface="Arial"/>
              </a:rPr>
              <a:t>1973 </a:t>
            </a:r>
            <a:r>
              <a:rPr sz="1350" b="1" spc="-4" dirty="0">
                <a:latin typeface="Arial"/>
                <a:cs typeface="Arial"/>
              </a:rPr>
              <a:t>and </a:t>
            </a:r>
            <a:r>
              <a:rPr sz="1350" b="1" spc="-8" dirty="0">
                <a:latin typeface="Arial"/>
                <a:cs typeface="Arial"/>
              </a:rPr>
              <a:t>2005, </a:t>
            </a:r>
            <a:r>
              <a:rPr sz="1350" b="1" spc="-4" dirty="0">
                <a:latin typeface="Arial"/>
                <a:cs typeface="Arial"/>
              </a:rPr>
              <a:t>energy  use </a:t>
            </a:r>
            <a:r>
              <a:rPr sz="1350" b="1" dirty="0">
                <a:latin typeface="Arial"/>
                <a:cs typeface="Arial"/>
              </a:rPr>
              <a:t>in the </a:t>
            </a:r>
            <a:r>
              <a:rPr sz="1350" b="1" spc="-26" dirty="0">
                <a:latin typeface="Arial"/>
                <a:cs typeface="Arial"/>
              </a:rPr>
              <a:t>IEA11 </a:t>
            </a:r>
            <a:r>
              <a:rPr sz="1350" b="1" spc="8" dirty="0">
                <a:latin typeface="Arial"/>
                <a:cs typeface="Arial"/>
              </a:rPr>
              <a:t>would  </a:t>
            </a:r>
            <a:r>
              <a:rPr sz="1350" b="1" spc="-11" dirty="0">
                <a:latin typeface="Arial"/>
                <a:cs typeface="Arial"/>
              </a:rPr>
              <a:t>have </a:t>
            </a:r>
            <a:r>
              <a:rPr sz="1350" b="1" spc="-4" dirty="0">
                <a:latin typeface="Arial"/>
                <a:cs typeface="Arial"/>
              </a:rPr>
              <a:t>been </a:t>
            </a:r>
            <a:r>
              <a:rPr sz="1350" b="1" spc="-11" dirty="0">
                <a:latin typeface="Arial"/>
                <a:cs typeface="Arial"/>
              </a:rPr>
              <a:t>58%, </a:t>
            </a:r>
            <a:r>
              <a:rPr sz="1350" b="1" dirty="0">
                <a:latin typeface="Arial"/>
                <a:cs typeface="Arial"/>
              </a:rPr>
              <a:t>or </a:t>
            </a:r>
            <a:r>
              <a:rPr sz="1350" b="1" spc="-8" dirty="0">
                <a:latin typeface="Arial"/>
                <a:cs typeface="Arial"/>
              </a:rPr>
              <a:t>59 EJ,  </a:t>
            </a:r>
            <a:r>
              <a:rPr sz="1350" b="1" spc="-4" dirty="0">
                <a:latin typeface="Arial"/>
                <a:cs typeface="Arial"/>
              </a:rPr>
              <a:t>higher </a:t>
            </a:r>
            <a:r>
              <a:rPr sz="1350" b="1" dirty="0">
                <a:latin typeface="Arial"/>
                <a:cs typeface="Arial"/>
              </a:rPr>
              <a:t>in </a:t>
            </a:r>
            <a:r>
              <a:rPr sz="1350" b="1" spc="-8" dirty="0">
                <a:latin typeface="Arial"/>
                <a:cs typeface="Arial"/>
              </a:rPr>
              <a:t>2005 </a:t>
            </a:r>
            <a:r>
              <a:rPr sz="1350" b="1" spc="-4" dirty="0">
                <a:latin typeface="Arial"/>
                <a:cs typeface="Arial"/>
              </a:rPr>
              <a:t>than </a:t>
            </a:r>
            <a:r>
              <a:rPr sz="1350" b="1" dirty="0">
                <a:latin typeface="Arial"/>
                <a:cs typeface="Arial"/>
              </a:rPr>
              <a:t>it  </a:t>
            </a:r>
            <a:r>
              <a:rPr sz="1350" b="1" spc="-4" dirty="0">
                <a:latin typeface="Arial"/>
                <a:cs typeface="Arial"/>
              </a:rPr>
              <a:t>actually</a:t>
            </a:r>
            <a:r>
              <a:rPr sz="1350" b="1" spc="-15" dirty="0">
                <a:latin typeface="Arial"/>
                <a:cs typeface="Arial"/>
              </a:rPr>
              <a:t> </a:t>
            </a:r>
            <a:r>
              <a:rPr sz="1350" b="1" spc="4" dirty="0">
                <a:latin typeface="Arial"/>
                <a:cs typeface="Arial"/>
              </a:rPr>
              <a:t>was.</a:t>
            </a:r>
            <a:endParaRPr sz="1350">
              <a:latin typeface="Arial"/>
              <a:cs typeface="Arial"/>
            </a:endParaRPr>
          </a:p>
          <a:p>
            <a:pPr>
              <a:spcBef>
                <a:spcPts val="30"/>
              </a:spcBef>
            </a:pPr>
            <a:endParaRPr sz="1913">
              <a:latin typeface="Arial"/>
              <a:cs typeface="Arial"/>
            </a:endParaRPr>
          </a:p>
          <a:p>
            <a:pPr marL="9525" marR="3810"/>
            <a:r>
              <a:rPr sz="1050" b="1" u="heavy" spc="-4" dirty="0">
                <a:uFill>
                  <a:solidFill>
                    <a:srgbClr val="000000"/>
                  </a:solidFill>
                </a:uFill>
                <a:latin typeface="Arial"/>
                <a:cs typeface="Arial"/>
              </a:rPr>
              <a:t>Source</a:t>
            </a:r>
            <a:r>
              <a:rPr sz="1050" b="1" spc="-4" dirty="0">
                <a:latin typeface="Arial"/>
                <a:cs typeface="Arial"/>
              </a:rPr>
              <a:t>: </a:t>
            </a:r>
            <a:r>
              <a:rPr sz="1050" b="1" spc="-8" dirty="0">
                <a:latin typeface="Arial"/>
                <a:cs typeface="Arial"/>
              </a:rPr>
              <a:t>IEA, </a:t>
            </a:r>
            <a:r>
              <a:rPr sz="1050" b="1" spc="-4" dirty="0">
                <a:latin typeface="Arial"/>
                <a:cs typeface="Arial"/>
              </a:rPr>
              <a:t>Worldwide </a:t>
            </a:r>
            <a:r>
              <a:rPr sz="1050" b="1" spc="-11" dirty="0">
                <a:latin typeface="Arial"/>
                <a:cs typeface="Arial"/>
              </a:rPr>
              <a:t>Trends </a:t>
            </a:r>
            <a:r>
              <a:rPr sz="1050" b="1" dirty="0">
                <a:latin typeface="Arial"/>
                <a:cs typeface="Arial"/>
              </a:rPr>
              <a:t>in  </a:t>
            </a:r>
            <a:r>
              <a:rPr sz="1050" b="1" spc="-4" dirty="0">
                <a:latin typeface="Arial"/>
                <a:cs typeface="Arial"/>
              </a:rPr>
              <a:t>Energy Use and Efficiency </a:t>
            </a:r>
            <a:r>
              <a:rPr sz="1050" b="1" dirty="0">
                <a:latin typeface="Arial"/>
                <a:cs typeface="Arial"/>
              </a:rPr>
              <a:t>- </a:t>
            </a:r>
            <a:r>
              <a:rPr sz="1050" b="1" spc="-4" dirty="0">
                <a:latin typeface="Arial"/>
                <a:cs typeface="Arial"/>
              </a:rPr>
              <a:t>Key  Insights </a:t>
            </a:r>
            <a:r>
              <a:rPr sz="1050" b="1" dirty="0">
                <a:latin typeface="Arial"/>
                <a:cs typeface="Arial"/>
              </a:rPr>
              <a:t>from IEA </a:t>
            </a:r>
            <a:r>
              <a:rPr sz="1050" b="1" spc="-4" dirty="0">
                <a:latin typeface="Arial"/>
                <a:cs typeface="Arial"/>
              </a:rPr>
              <a:t>Indicator  </a:t>
            </a:r>
            <a:r>
              <a:rPr sz="1050" b="1" spc="-8" dirty="0">
                <a:latin typeface="Arial"/>
                <a:cs typeface="Arial"/>
              </a:rPr>
              <a:t>Analysis,</a:t>
            </a:r>
            <a:r>
              <a:rPr sz="1050" b="1" spc="23" dirty="0">
                <a:latin typeface="Arial"/>
                <a:cs typeface="Arial"/>
              </a:rPr>
              <a:t> </a:t>
            </a:r>
            <a:r>
              <a:rPr sz="1050" b="1" spc="-4" dirty="0">
                <a:latin typeface="Arial"/>
                <a:cs typeface="Arial"/>
              </a:rPr>
              <a:t>2008</a:t>
            </a:r>
            <a:endParaRPr sz="1050">
              <a:latin typeface="Arial"/>
              <a:cs typeface="Arial"/>
            </a:endParaRPr>
          </a:p>
        </p:txBody>
      </p:sp>
      <p:sp>
        <p:nvSpPr>
          <p:cNvPr id="5" name="object 5"/>
          <p:cNvSpPr txBox="1"/>
          <p:nvPr/>
        </p:nvSpPr>
        <p:spPr>
          <a:xfrm>
            <a:off x="4088625" y="4716779"/>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6" name="object 6"/>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37</a:t>
            </a:fld>
            <a:endParaRPr dirty="0"/>
          </a:p>
        </p:txBody>
      </p:sp>
    </p:spTree>
    <p:extLst>
      <p:ext uri="{BB962C8B-B14F-4D97-AF65-F5344CB8AC3E}">
        <p14:creationId xmlns:p14="http://schemas.microsoft.com/office/powerpoint/2010/main" val="355108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339502"/>
            <a:ext cx="6563072" cy="857250"/>
          </a:xfrm>
        </p:spPr>
        <p:txBody>
          <a:bodyPr>
            <a:noAutofit/>
          </a:bodyPr>
          <a:lstStyle/>
          <a:p>
            <a:r>
              <a:rPr lang="en-US" sz="2400" b="1" dirty="0">
                <a:latin typeface="Arial" panose="020B0604020202020204" pitchFamily="34" charset="0"/>
                <a:cs typeface="Arial" panose="020B0604020202020204" pitchFamily="34" charset="0"/>
              </a:rPr>
              <a:t>Ways to solve the raw materials and energy problems</a:t>
            </a:r>
            <a:endParaRPr lang="ru-RU" sz="2400"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2195736" y="1347614"/>
            <a:ext cx="6491064" cy="3394472"/>
          </a:xfrm>
        </p:spPr>
        <p:txBody>
          <a:bodyPr>
            <a:normAutofit/>
          </a:bodyPr>
          <a:lstStyle/>
          <a:p>
            <a:pPr marL="457200" lvl="1" indent="0">
              <a:buNone/>
            </a:pPr>
            <a:r>
              <a:rPr lang="en-US" sz="2400" dirty="0">
                <a:latin typeface="Arial" panose="020B0604020202020204" pitchFamily="34" charset="0"/>
                <a:cs typeface="Arial" panose="020B0604020202020204" pitchFamily="34" charset="0"/>
              </a:rPr>
              <a:t>Decline in </a:t>
            </a:r>
            <a:r>
              <a:rPr lang="en-US" sz="2400" dirty="0" smtClean="0">
                <a:latin typeface="Arial" panose="020B0604020202020204" pitchFamily="34" charset="0"/>
                <a:cs typeface="Arial" panose="020B0604020202020204" pitchFamily="34" charset="0"/>
              </a:rPr>
              <a:t>production</a:t>
            </a:r>
          </a:p>
          <a:p>
            <a:pPr marL="457200" lvl="1" indent="0">
              <a:buNone/>
            </a:pP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of alternative energy </a:t>
            </a:r>
            <a:r>
              <a:rPr lang="en-US" sz="2400" dirty="0" smtClean="0">
                <a:latin typeface="Arial" panose="020B0604020202020204" pitchFamily="34" charset="0"/>
                <a:cs typeface="Arial" panose="020B0604020202020204" pitchFamily="34" charset="0"/>
              </a:rPr>
              <a:t>sources</a:t>
            </a:r>
          </a:p>
          <a:p>
            <a:pPr marL="457200" lvl="1" indent="0">
              <a:buNone/>
            </a:pPr>
            <a:r>
              <a:rPr lang="en-US" sz="2400" dirty="0" smtClean="0">
                <a:latin typeface="Arial" panose="020B0604020202020204" pitchFamily="34" charset="0"/>
                <a:cs typeface="Arial" panose="020B0604020202020204" pitchFamily="34" charset="0"/>
              </a:rPr>
              <a:t>Increased </a:t>
            </a:r>
            <a:r>
              <a:rPr lang="en-US" sz="2400" dirty="0">
                <a:latin typeface="Arial" panose="020B0604020202020204" pitchFamily="34" charset="0"/>
                <a:cs typeface="Arial" panose="020B0604020202020204" pitchFamily="34" charset="0"/>
              </a:rPr>
              <a:t>production and production </a:t>
            </a:r>
            <a:r>
              <a:rPr lang="en-US" sz="2400" dirty="0" smtClean="0">
                <a:latin typeface="Arial" panose="020B0604020202020204" pitchFamily="34" charset="0"/>
                <a:cs typeface="Arial" panose="020B0604020202020204" pitchFamily="34" charset="0"/>
              </a:rPr>
              <a:t>efficiency</a:t>
            </a:r>
          </a:p>
          <a:p>
            <a:pPr marL="457200" lvl="1" indent="0">
              <a:buNone/>
            </a:pP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and improvement of treatment devices.</a:t>
            </a:r>
            <a:endParaRPr lang="ru-RU" sz="24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2683"/>
            <a:ext cx="1214607" cy="1098947"/>
          </a:xfrm>
          <a:prstGeom prst="rect">
            <a:avLst/>
          </a:prstGeom>
        </p:spPr>
      </p:pic>
    </p:spTree>
    <p:extLst>
      <p:ext uri="{BB962C8B-B14F-4D97-AF65-F5344CB8AC3E}">
        <p14:creationId xmlns:p14="http://schemas.microsoft.com/office/powerpoint/2010/main" val="3031109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67494"/>
            <a:ext cx="6563072" cy="936103"/>
          </a:xfrm>
        </p:spPr>
        <p:txBody>
          <a:bodyPr>
            <a:normAutofit fontScale="90000"/>
          </a:bodyPr>
          <a:lstStyle/>
          <a:p>
            <a:pPr lvl="0" algn="just"/>
            <a:r>
              <a:rPr lang="ru-RU" b="1" dirty="0">
                <a:solidFill>
                  <a:srgbClr val="0070C0"/>
                </a:solidFill>
                <a:latin typeface="Arial" panose="020B0604020202020204" pitchFamily="34" charset="0"/>
              </a:rPr>
              <a:t/>
            </a:r>
            <a:br>
              <a:rPr lang="ru-RU" b="1" dirty="0">
                <a:solidFill>
                  <a:srgbClr val="0070C0"/>
                </a:solidFill>
                <a:latin typeface="Arial" panose="020B0604020202020204" pitchFamily="34" charset="0"/>
              </a:rPr>
            </a:br>
            <a:r>
              <a:rPr lang="ru-RU" b="1" dirty="0">
                <a:solidFill>
                  <a:srgbClr val="0070C0"/>
                </a:solidFill>
                <a:latin typeface="Arial" panose="020B0604020202020204" pitchFamily="34" charset="0"/>
              </a:rPr>
              <a:t/>
            </a:r>
            <a:br>
              <a:rPr lang="ru-RU" b="1" dirty="0">
                <a:solidFill>
                  <a:srgbClr val="0070C0"/>
                </a:solidFill>
                <a:latin typeface="Arial" panose="020B0604020202020204" pitchFamily="34" charset="0"/>
              </a:rPr>
            </a:br>
            <a:r>
              <a:rPr lang="ru-RU" b="1" dirty="0">
                <a:solidFill>
                  <a:srgbClr val="0070C0"/>
                </a:solidFill>
                <a:latin typeface="Arial" panose="020B0604020202020204" pitchFamily="34" charset="0"/>
              </a:rPr>
              <a:t/>
            </a:r>
            <a:br>
              <a:rPr lang="ru-RU" b="1" dirty="0">
                <a:solidFill>
                  <a:srgbClr val="0070C0"/>
                </a:solidFill>
                <a:latin typeface="Arial" panose="020B0604020202020204" pitchFamily="34" charset="0"/>
              </a:rPr>
            </a:br>
            <a:r>
              <a:rPr lang="ru-RU" b="1" dirty="0">
                <a:solidFill>
                  <a:srgbClr val="0070C0"/>
                </a:solidFill>
                <a:latin typeface="Arial" panose="020B0604020202020204" pitchFamily="34" charset="0"/>
              </a:rPr>
              <a:t/>
            </a:r>
            <a:br>
              <a:rPr lang="ru-RU" b="1" dirty="0">
                <a:solidFill>
                  <a:srgbClr val="0070C0"/>
                </a:solidFill>
                <a:latin typeface="Arial" panose="020B0604020202020204" pitchFamily="34" charset="0"/>
              </a:rPr>
            </a:br>
            <a:r>
              <a:rPr lang="ru-RU" b="1" dirty="0">
                <a:solidFill>
                  <a:srgbClr val="0070C0"/>
                </a:solidFill>
                <a:latin typeface="Arial" panose="020B0604020202020204" pitchFamily="34" charset="0"/>
              </a:rPr>
              <a:t/>
            </a:r>
            <a:br>
              <a:rPr lang="ru-RU" b="1" dirty="0">
                <a:solidFill>
                  <a:srgbClr val="0070C0"/>
                </a:solidFill>
                <a:latin typeface="Arial" panose="020B0604020202020204" pitchFamily="34" charset="0"/>
              </a:rPr>
            </a:br>
            <a:r>
              <a:rPr lang="ru-RU" b="1" dirty="0">
                <a:solidFill>
                  <a:srgbClr val="0070C0"/>
                </a:solidFill>
                <a:latin typeface="Arial" panose="020B0604020202020204" pitchFamily="34" charset="0"/>
              </a:rPr>
              <a:t/>
            </a:r>
            <a:br>
              <a:rPr lang="ru-RU" b="1" dirty="0">
                <a:solidFill>
                  <a:srgbClr val="0070C0"/>
                </a:solidFill>
                <a:latin typeface="Arial" panose="020B0604020202020204" pitchFamily="34" charset="0"/>
              </a:rPr>
            </a:br>
            <a:r>
              <a:rPr lang="en-US" sz="3600" b="1" dirty="0">
                <a:solidFill>
                  <a:srgbClr val="0070C0"/>
                </a:solidFill>
                <a:latin typeface="Arial" panose="020B0604020202020204" pitchFamily="34" charset="0"/>
              </a:rPr>
              <a:t>Materials used in the lecture </a:t>
            </a:r>
            <a:r>
              <a:rPr lang="ru-RU" sz="3600" b="1" dirty="0" smtClean="0">
                <a:solidFill>
                  <a:srgbClr val="0070C0"/>
                </a:solidFill>
                <a:latin typeface="Arial" panose="020B0604020202020204" pitchFamily="34" charset="0"/>
              </a:rPr>
              <a:t>:</a:t>
            </a:r>
            <a:r>
              <a:rPr lang="en-US" sz="3600" b="1" dirty="0" smtClean="0">
                <a:solidFill>
                  <a:srgbClr val="0070C0"/>
                </a:solidFill>
                <a:latin typeface="Arial" panose="020B0604020202020204" pitchFamily="34" charset="0"/>
              </a:rPr>
              <a:t/>
            </a:r>
            <a:br>
              <a:rPr lang="en-US" sz="3600" b="1" dirty="0" smtClean="0">
                <a:solidFill>
                  <a:srgbClr val="0070C0"/>
                </a:solidFill>
                <a:latin typeface="Arial" panose="020B0604020202020204" pitchFamily="34" charset="0"/>
              </a:rPr>
            </a:br>
            <a:r>
              <a:rPr lang="ru-RU" sz="3600" b="1" dirty="0">
                <a:solidFill>
                  <a:srgbClr val="0070C0"/>
                </a:solidFill>
                <a:latin typeface="Arial" panose="020B0604020202020204" pitchFamily="34" charset="0"/>
              </a:rPr>
              <a:t/>
            </a:r>
            <a:br>
              <a:rPr lang="ru-RU" sz="3600" b="1" dirty="0">
                <a:solidFill>
                  <a:srgbClr val="0070C0"/>
                </a:solidFill>
                <a:latin typeface="Arial" panose="020B0604020202020204" pitchFamily="34" charset="0"/>
              </a:rPr>
            </a:br>
            <a:r>
              <a:rPr lang="ru-RU" sz="2000" dirty="0">
                <a:latin typeface="Arial" panose="020B0604020202020204" pitchFamily="34" charset="0"/>
                <a:cs typeface="Arial" panose="020B0604020202020204" pitchFamily="34" charset="0"/>
              </a:rPr>
              <a:t>1. С.Л. </a:t>
            </a:r>
            <a:r>
              <a:rPr lang="ru-RU" sz="2000" dirty="0" err="1">
                <a:latin typeface="Arial" panose="020B0604020202020204" pitchFamily="34" charset="0"/>
                <a:cs typeface="Arial" panose="020B0604020202020204" pitchFamily="34" charset="0"/>
              </a:rPr>
              <a:t>Удовик</a:t>
            </a:r>
            <a:r>
              <a:rPr lang="ru-RU" sz="2000" dirty="0">
                <a:latin typeface="Arial" panose="020B0604020202020204" pitchFamily="34" charset="0"/>
                <a:cs typeface="Arial" panose="020B0604020202020204" pitchFamily="34" charset="0"/>
              </a:rPr>
              <a:t>. Глобализация: семиотические подходы–М.: “</a:t>
            </a:r>
            <a:r>
              <a:rPr lang="ru-RU" sz="2000" dirty="0" err="1">
                <a:latin typeface="Arial" panose="020B0604020202020204" pitchFamily="34" charset="0"/>
                <a:cs typeface="Arial" panose="020B0604020202020204" pitchFamily="34" charset="0"/>
              </a:rPr>
              <a:t>Реф</a:t>
            </a:r>
            <a:r>
              <a:rPr lang="ru-RU" sz="2000" dirty="0">
                <a:latin typeface="Arial" panose="020B0604020202020204" pitchFamily="34" charset="0"/>
                <a:cs typeface="Arial" panose="020B0604020202020204" pitchFamily="34" charset="0"/>
              </a:rPr>
              <a:t> л-бук”, К.: “</a:t>
            </a:r>
            <a:r>
              <a:rPr lang="ru-RU" sz="2000" dirty="0" err="1">
                <a:latin typeface="Arial" panose="020B0604020202020204" pitchFamily="34" charset="0"/>
                <a:cs typeface="Arial" panose="020B0604020202020204" pitchFamily="34" charset="0"/>
              </a:rPr>
              <a:t>Ваклер</a:t>
            </a:r>
            <a:r>
              <a:rPr lang="ru-RU" sz="2000" dirty="0">
                <a:latin typeface="Arial" panose="020B0604020202020204" pitchFamily="34" charset="0"/>
                <a:cs typeface="Arial" panose="020B0604020202020204" pitchFamily="34" charset="0"/>
              </a:rPr>
              <a:t>”, 2001. – 480 с.</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2. Глобализация и интеграционные процессы в Азиатско-Тихоокеанском регионе (правовое и экономическое исследование). - М.: ИНФРА-М, 2016. - 332 c.</a:t>
            </a:r>
            <a:br>
              <a:rPr lang="ru-RU"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 Andrew Heywood. Global Politics. Macmillan International Higher Education, 2017 – 616 p. </a:t>
            </a: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4. Sheffield Jim, </a:t>
            </a:r>
            <a:r>
              <a:rPr lang="en-US" sz="2000" dirty="0" err="1">
                <a:latin typeface="Arial" panose="020B0604020202020204" pitchFamily="34" charset="0"/>
                <a:cs typeface="Arial" panose="020B0604020202020204" pitchFamily="34" charset="0"/>
              </a:rPr>
              <a:t>Korotaev</a:t>
            </a:r>
            <a:r>
              <a:rPr lang="en-US" sz="2000" dirty="0">
                <a:latin typeface="Arial" panose="020B0604020202020204" pitchFamily="34" charset="0"/>
                <a:cs typeface="Arial" panose="020B0604020202020204" pitchFamily="34" charset="0"/>
              </a:rPr>
              <a:t> Andrey, </a:t>
            </a:r>
            <a:r>
              <a:rPr lang="en-US" sz="2000" dirty="0" err="1">
                <a:latin typeface="Arial" panose="020B0604020202020204" pitchFamily="34" charset="0"/>
                <a:cs typeface="Arial" panose="020B0604020202020204" pitchFamily="34" charset="0"/>
              </a:rPr>
              <a:t>Grinin</a:t>
            </a:r>
            <a:r>
              <a:rPr lang="en-US" sz="2000" dirty="0">
                <a:latin typeface="Arial" panose="020B0604020202020204" pitchFamily="34" charset="0"/>
                <a:cs typeface="Arial" panose="020B0604020202020204" pitchFamily="34" charset="0"/>
              </a:rPr>
              <a:t> Leonid. Globalization: Yesterday, Today, and Tomorrow. Emergent Publication, 2013. — 444 p.</a:t>
            </a:r>
            <a:r>
              <a:rPr lang="ru-RU" sz="2000" b="1" dirty="0">
                <a:latin typeface="Arial" panose="020B0604020202020204" pitchFamily="34" charset="0"/>
                <a:cs typeface="Arial" panose="020B0604020202020204" pitchFamily="34" charset="0"/>
              </a:rPr>
              <a:t/>
            </a:r>
            <a:br>
              <a:rPr lang="ru-RU" sz="2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5. Gills, B. K., and Thompson, W. R. (eds.) 2006. Globalization and Global History. London: Routledge</a:t>
            </a:r>
            <a:r>
              <a:rPr lang="ru-RU" sz="2000" dirty="0" smtClean="0">
                <a:latin typeface="Arial" panose="020B0604020202020204" pitchFamily="34" charset="0"/>
                <a:cs typeface="Arial" panose="020B0604020202020204" pitchFamily="34" charset="0"/>
              </a:rPr>
              <a:t>.</a:t>
            </a:r>
            <a:r>
              <a:rPr lang="ru-RU" sz="1800" dirty="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2683"/>
            <a:ext cx="1214607" cy="1098947"/>
          </a:xfrm>
          <a:prstGeom prst="rect">
            <a:avLst/>
          </a:prstGeom>
        </p:spPr>
      </p:pic>
    </p:spTree>
    <p:extLst>
      <p:ext uri="{BB962C8B-B14F-4D97-AF65-F5344CB8AC3E}">
        <p14:creationId xmlns:p14="http://schemas.microsoft.com/office/powerpoint/2010/main" val="421635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altLang="x-none" sz="2400" b="1" dirty="0">
                <a:latin typeface="Arial" pitchFamily="34" charset="0"/>
                <a:cs typeface="Arial" pitchFamily="34" charset="0"/>
              </a:rPr>
              <a:t>The purpose of studying the topic </a:t>
            </a:r>
            <a:r>
              <a:rPr lang="ru-RU" altLang="x-none" sz="2400" b="1" dirty="0" smtClean="0">
                <a:latin typeface="Arial" pitchFamily="34" charset="0"/>
                <a:cs typeface="Arial" pitchFamily="34" charset="0"/>
              </a:rPr>
              <a:t>:</a:t>
            </a:r>
            <a:endParaRPr lang="ru-RU" sz="2400" b="1" dirty="0">
              <a:latin typeface="Arial" pitchFamily="34" charset="0"/>
              <a:cs typeface="Arial" pitchFamily="34" charset="0"/>
            </a:endParaRPr>
          </a:p>
        </p:txBody>
      </p:sp>
      <p:sp>
        <p:nvSpPr>
          <p:cNvPr id="3" name="Объект 2"/>
          <p:cNvSpPr>
            <a:spLocks noGrp="1"/>
          </p:cNvSpPr>
          <p:nvPr>
            <p:ph idx="1"/>
          </p:nvPr>
        </p:nvSpPr>
        <p:spPr>
          <a:xfrm>
            <a:off x="1619672" y="1200151"/>
            <a:ext cx="7067128" cy="3394472"/>
          </a:xfrm>
        </p:spPr>
        <p:txBody>
          <a:bodyPr>
            <a:normAutofit/>
          </a:bodyPr>
          <a:lstStyle/>
          <a:p>
            <a:pPr marL="0" lvl="0" indent="0">
              <a:buNone/>
            </a:pPr>
            <a:r>
              <a:rPr lang="ru-RU" sz="2400" dirty="0">
                <a:latin typeface="Arial" pitchFamily="34" charset="0"/>
                <a:cs typeface="Arial" pitchFamily="34" charset="0"/>
              </a:rPr>
              <a:t>	</a:t>
            </a:r>
            <a:r>
              <a:rPr lang="en-US" sz="2400" dirty="0">
                <a:latin typeface="Arial" pitchFamily="34" charset="0"/>
                <a:cs typeface="Arial" pitchFamily="34" charset="0"/>
              </a:rPr>
              <a:t> To </a:t>
            </a:r>
            <a:r>
              <a:rPr lang="en-US" sz="2400" dirty="0" smtClean="0">
                <a:latin typeface="Arial" pitchFamily="34" charset="0"/>
                <a:cs typeface="Arial" pitchFamily="34" charset="0"/>
              </a:rPr>
              <a:t>learn</a:t>
            </a:r>
            <a:r>
              <a:rPr lang="ru-RU" sz="2400" dirty="0" smtClean="0">
                <a:latin typeface="Arial" pitchFamily="34" charset="0"/>
                <a:cs typeface="Arial" pitchFamily="34" charset="0"/>
              </a:rPr>
              <a:t>: </a:t>
            </a:r>
            <a:endParaRPr lang="en-US" sz="2400" dirty="0">
              <a:latin typeface="Arial" pitchFamily="34" charset="0"/>
              <a:cs typeface="Arial" pitchFamily="34" charset="0"/>
            </a:endParaRPr>
          </a:p>
          <a:p>
            <a:pPr lvl="1"/>
            <a:r>
              <a:rPr lang="en-US" sz="2400" dirty="0">
                <a:latin typeface="Arial" pitchFamily="34" charset="0"/>
                <a:cs typeface="Arial" pitchFamily="34" charset="0"/>
              </a:rPr>
              <a:t>t</a:t>
            </a:r>
            <a:r>
              <a:rPr lang="en-US" sz="2400" dirty="0" smtClean="0">
                <a:latin typeface="Arial" pitchFamily="34" charset="0"/>
                <a:cs typeface="Arial" pitchFamily="34" charset="0"/>
              </a:rPr>
              <a:t>he problem of energy and raw material access</a:t>
            </a:r>
            <a:r>
              <a:rPr lang="ru-RU" sz="2400" dirty="0" smtClean="0">
                <a:latin typeface="Arial" pitchFamily="34" charset="0"/>
                <a:cs typeface="Arial" pitchFamily="34" charset="0"/>
              </a:rPr>
              <a:t>;</a:t>
            </a: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Causes and result of global energy problem;</a:t>
            </a:r>
            <a:endParaRPr lang="" sz="2400" dirty="0">
              <a:latin typeface="Arial" pitchFamily="34" charset="0"/>
              <a:cs typeface="Arial" pitchFamily="34" charset="0"/>
            </a:endParaRPr>
          </a:p>
          <a:p>
            <a:pPr lvl="1"/>
            <a:r>
              <a:rPr lang="en-US" sz="2400" dirty="0" smtClean="0">
                <a:latin typeface="Arial" pitchFamily="34" charset="0"/>
                <a:cs typeface="Arial" pitchFamily="34" charset="0"/>
              </a:rPr>
              <a:t>Possible solutions.</a:t>
            </a:r>
            <a:endParaRPr lang="en-US" sz="2400" dirty="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2683"/>
            <a:ext cx="1214607" cy="1098947"/>
          </a:xfrm>
          <a:prstGeom prst="rect">
            <a:avLst/>
          </a:prstGeom>
        </p:spPr>
      </p:pic>
    </p:spTree>
    <p:extLst>
      <p:ext uri="{BB962C8B-B14F-4D97-AF65-F5344CB8AC3E}">
        <p14:creationId xmlns:p14="http://schemas.microsoft.com/office/powerpoint/2010/main" val="190712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05979"/>
            <a:ext cx="6635080" cy="857250"/>
          </a:xfrm>
        </p:spPr>
        <p:txBody>
          <a:bodyPr>
            <a:normAutofit/>
          </a:bodyPr>
          <a:lstStyle/>
          <a:p>
            <a:r>
              <a:rPr lang="en-US" sz="2800" b="1" dirty="0">
                <a:latin typeface="Arial" panose="020B0604020202020204" pitchFamily="34" charset="0"/>
                <a:cs typeface="Arial" panose="020B0604020202020204" pitchFamily="34" charset="0"/>
              </a:rPr>
              <a:t>Raw materials</a:t>
            </a:r>
            <a:endParaRPr lang="ru-RU" sz="3200" b="1" dirty="0">
              <a:latin typeface="Arial" pitchFamily="34" charset="0"/>
              <a:cs typeface="Arial" pitchFamily="34" charset="0"/>
            </a:endParaRPr>
          </a:p>
        </p:txBody>
      </p:sp>
      <p:sp>
        <p:nvSpPr>
          <p:cNvPr id="3" name="Объект 2"/>
          <p:cNvSpPr>
            <a:spLocks noGrp="1"/>
          </p:cNvSpPr>
          <p:nvPr>
            <p:ph idx="1"/>
          </p:nvPr>
        </p:nvSpPr>
        <p:spPr>
          <a:xfrm>
            <a:off x="2555776" y="1200151"/>
            <a:ext cx="6131024" cy="3394472"/>
          </a:xfrm>
        </p:spPr>
        <p:txBody>
          <a:bodyPr>
            <a:normAutofit/>
          </a:bodyPr>
          <a:lstStyle/>
          <a:p>
            <a:pPr marL="0" lvl="0" indent="0">
              <a:buNone/>
            </a:pPr>
            <a:r>
              <a:rPr lang="ru-RU" sz="2800" dirty="0">
                <a:latin typeface="Arial" pitchFamily="34" charset="0"/>
                <a:cs typeface="Arial" pitchFamily="34" charset="0"/>
              </a:rPr>
              <a:t>	</a:t>
            </a:r>
            <a:r>
              <a:rPr lang="en-US" sz="2400" dirty="0">
                <a:latin typeface="Arial" panose="020B0604020202020204" pitchFamily="34" charset="0"/>
                <a:cs typeface="Arial" panose="020B0604020202020204" pitchFamily="34" charset="0"/>
              </a:rPr>
              <a:t>Raw materials are natural resources found on or in the earth or seas. </a:t>
            </a:r>
            <a:endParaRPr lang="en-US" sz="2400" dirty="0" smtClean="0">
              <a:latin typeface="Arial" panose="020B0604020202020204" pitchFamily="34" charset="0"/>
              <a:cs typeface="Arial" panose="020B0604020202020204" pitchFamily="34" charset="0"/>
            </a:endParaRPr>
          </a:p>
          <a:p>
            <a:pPr marL="0" lvl="0" indent="0">
              <a:buNone/>
            </a:pPr>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manufacturing starts with raw materials. These materials are of two basic types, they are renewable or exhaustible.</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2683"/>
            <a:ext cx="1214607" cy="1098947"/>
          </a:xfrm>
          <a:prstGeom prst="rect">
            <a:avLst/>
          </a:prstGeom>
        </p:spPr>
      </p:pic>
    </p:spTree>
    <p:extLst>
      <p:ext uri="{BB962C8B-B14F-4D97-AF65-F5344CB8AC3E}">
        <p14:creationId xmlns:p14="http://schemas.microsoft.com/office/powerpoint/2010/main" val="4087218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92546"/>
            <a:ext cx="6563072" cy="1235497"/>
          </a:xfrm>
        </p:spPr>
        <p:txBody>
          <a:bodyPr>
            <a:noAutofit/>
          </a:bodyPr>
          <a:lstStyle/>
          <a:p>
            <a:pPr lvl="1"/>
            <a:r>
              <a:rPr lang="en-US" sz="2800" b="1" dirty="0" smtClean="0"/>
              <a:t>Global energy problem</a:t>
            </a:r>
          </a:p>
        </p:txBody>
      </p:sp>
      <p:sp>
        <p:nvSpPr>
          <p:cNvPr id="3" name="Объект 2"/>
          <p:cNvSpPr>
            <a:spLocks noGrp="1"/>
          </p:cNvSpPr>
          <p:nvPr>
            <p:ph idx="1"/>
          </p:nvPr>
        </p:nvSpPr>
        <p:spPr>
          <a:xfrm>
            <a:off x="1766500" y="1275606"/>
            <a:ext cx="7197987" cy="3394472"/>
          </a:xfrm>
        </p:spPr>
        <p:txBody>
          <a:bodyPr>
            <a:noAutofit/>
          </a:bodyPr>
          <a:lstStyle/>
          <a:p>
            <a:pPr marL="457200" lvl="1" indent="0">
              <a:buNone/>
            </a:pPr>
            <a:r>
              <a:rPr lang="en-US" sz="1800" dirty="0">
                <a:latin typeface="Arial" panose="020B0604020202020204" pitchFamily="34" charset="0"/>
                <a:cs typeface="Arial" panose="020B0604020202020204" pitchFamily="34" charset="0"/>
              </a:rPr>
              <a:t>The emergence of global </a:t>
            </a:r>
            <a:r>
              <a:rPr lang="en-US" sz="1800" dirty="0" smtClean="0">
                <a:latin typeface="Arial" panose="020B0604020202020204" pitchFamily="34" charset="0"/>
                <a:cs typeface="Arial" panose="020B0604020202020204" pitchFamily="34" charset="0"/>
              </a:rPr>
              <a:t>problems, </a:t>
            </a:r>
            <a:r>
              <a:rPr lang="en-US" sz="1800" dirty="0">
                <a:latin typeface="Arial" panose="020B0604020202020204" pitchFamily="34" charset="0"/>
                <a:cs typeface="Arial" panose="020B0604020202020204" pitchFamily="34" charset="0"/>
              </a:rPr>
              <a:t>being the result of contradictions of social development have not arisen-suddenly and only today. Some of them, such as the problems of war and peace, health, existed before, were relevant at all times. Other global problems, such as environmental problems, appear later in connection with the intensive impact of society on the natural environment, and the energy problem appeared not so long ago, after mankind reached the threshold of nuclear energy. But today in the world fuel while is extracted, power plants work non-stop and the world economy functions in the accelerating mode, however the power problem remains one of the most acute.</a:t>
            </a:r>
            <a:endParaRPr lang="ru-RU" altLang="x-none" sz="1800" dirty="0">
              <a:solidFill>
                <a:srgbClr val="000000"/>
              </a:solidFill>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2683"/>
            <a:ext cx="1214607" cy="1098947"/>
          </a:xfrm>
          <a:prstGeom prst="rect">
            <a:avLst/>
          </a:prstGeom>
        </p:spPr>
      </p:pic>
    </p:spTree>
    <p:extLst>
      <p:ext uri="{BB962C8B-B14F-4D97-AF65-F5344CB8AC3E}">
        <p14:creationId xmlns:p14="http://schemas.microsoft.com/office/powerpoint/2010/main" val="3212458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088589" y="4716812"/>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5" name="object 5"/>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7</a:t>
            </a:fld>
            <a:endParaRPr dirty="0"/>
          </a:p>
        </p:txBody>
      </p:sp>
      <p:sp>
        <p:nvSpPr>
          <p:cNvPr id="2" name="object 2"/>
          <p:cNvSpPr txBox="1">
            <a:spLocks noGrp="1"/>
          </p:cNvSpPr>
          <p:nvPr>
            <p:ph type="title"/>
          </p:nvPr>
        </p:nvSpPr>
        <p:spPr>
          <a:xfrm>
            <a:off x="1766054" y="364447"/>
            <a:ext cx="5610225" cy="517930"/>
          </a:xfrm>
          <a:prstGeom prst="rect">
            <a:avLst/>
          </a:prstGeom>
        </p:spPr>
        <p:txBody>
          <a:bodyPr vert="horz" wrap="square" lIns="0" tIns="10001" rIns="0" bIns="0" rtlCol="0" anchor="ctr">
            <a:spAutoFit/>
          </a:bodyPr>
          <a:lstStyle/>
          <a:p>
            <a:pPr marL="9525">
              <a:spcBef>
                <a:spcPts val="79"/>
              </a:spcBef>
            </a:pPr>
            <a:r>
              <a:rPr sz="3300" dirty="0">
                <a:latin typeface="Arial"/>
                <a:cs typeface="Arial"/>
              </a:rPr>
              <a:t>THE CONCEPT </a:t>
            </a:r>
            <a:r>
              <a:rPr sz="3300" spc="-4" dirty="0">
                <a:latin typeface="Arial"/>
                <a:cs typeface="Arial"/>
              </a:rPr>
              <a:t>OF</a:t>
            </a:r>
            <a:r>
              <a:rPr sz="3300" spc="-68" dirty="0">
                <a:latin typeface="Arial"/>
                <a:cs typeface="Arial"/>
              </a:rPr>
              <a:t> </a:t>
            </a:r>
            <a:r>
              <a:rPr sz="3300" dirty="0">
                <a:latin typeface="Arial"/>
                <a:cs typeface="Arial"/>
              </a:rPr>
              <a:t>ENERGY</a:t>
            </a:r>
            <a:endParaRPr sz="3300">
              <a:latin typeface="Arial"/>
              <a:cs typeface="Arial"/>
            </a:endParaRPr>
          </a:p>
        </p:txBody>
      </p:sp>
      <p:sp>
        <p:nvSpPr>
          <p:cNvPr id="3" name="object 3"/>
          <p:cNvSpPr txBox="1"/>
          <p:nvPr/>
        </p:nvSpPr>
        <p:spPr>
          <a:xfrm>
            <a:off x="1877139" y="1323976"/>
            <a:ext cx="5661184" cy="2537233"/>
          </a:xfrm>
          <a:prstGeom prst="rect">
            <a:avLst/>
          </a:prstGeom>
        </p:spPr>
        <p:txBody>
          <a:bodyPr vert="horz" wrap="square" lIns="0" tIns="9525" rIns="0" bIns="0" rtlCol="0">
            <a:spAutoFit/>
          </a:bodyPr>
          <a:lstStyle/>
          <a:p>
            <a:pPr marL="9525">
              <a:spcBef>
                <a:spcPts val="75"/>
              </a:spcBef>
            </a:pPr>
            <a:r>
              <a:rPr i="1" spc="-4" dirty="0">
                <a:latin typeface="Arial"/>
                <a:cs typeface="Arial"/>
              </a:rPr>
              <a:t>“Energy can be described as the capacity </a:t>
            </a:r>
            <a:r>
              <a:rPr i="1" dirty="0">
                <a:latin typeface="Arial"/>
                <a:cs typeface="Arial"/>
              </a:rPr>
              <a:t>to </a:t>
            </a:r>
            <a:r>
              <a:rPr i="1" spc="-4" dirty="0">
                <a:latin typeface="Arial"/>
                <a:cs typeface="Arial"/>
              </a:rPr>
              <a:t>do</a:t>
            </a:r>
            <a:r>
              <a:rPr i="1" spc="45" dirty="0">
                <a:latin typeface="Arial"/>
                <a:cs typeface="Arial"/>
              </a:rPr>
              <a:t> </a:t>
            </a:r>
            <a:r>
              <a:rPr i="1" spc="-4" dirty="0">
                <a:latin typeface="Arial"/>
                <a:cs typeface="Arial"/>
              </a:rPr>
              <a:t>work.”</a:t>
            </a:r>
            <a:endParaRPr>
              <a:latin typeface="Arial"/>
              <a:cs typeface="Arial"/>
            </a:endParaRPr>
          </a:p>
          <a:p>
            <a:pPr>
              <a:spcBef>
                <a:spcPts val="4"/>
              </a:spcBef>
            </a:pPr>
            <a:endParaRPr sz="1875">
              <a:latin typeface="Arial"/>
              <a:cs typeface="Arial"/>
            </a:endParaRPr>
          </a:p>
          <a:p>
            <a:pPr marL="9525"/>
            <a:r>
              <a:rPr i="1" spc="-4" dirty="0">
                <a:latin typeface="Arial"/>
                <a:cs typeface="Arial"/>
              </a:rPr>
              <a:t>“Energy can be stored within systems in various</a:t>
            </a:r>
            <a:r>
              <a:rPr i="1" spc="64" dirty="0">
                <a:latin typeface="Arial"/>
                <a:cs typeface="Arial"/>
              </a:rPr>
              <a:t> </a:t>
            </a:r>
            <a:r>
              <a:rPr i="1" spc="-4" dirty="0">
                <a:latin typeface="Arial"/>
                <a:cs typeface="Arial"/>
              </a:rPr>
              <a:t>forms.”</a:t>
            </a:r>
            <a:endParaRPr>
              <a:latin typeface="Arial"/>
              <a:cs typeface="Arial"/>
            </a:endParaRPr>
          </a:p>
          <a:p>
            <a:pPr>
              <a:spcBef>
                <a:spcPts val="4"/>
              </a:spcBef>
            </a:pPr>
            <a:endParaRPr sz="1875">
              <a:latin typeface="Arial"/>
              <a:cs typeface="Arial"/>
            </a:endParaRPr>
          </a:p>
          <a:p>
            <a:pPr marL="9525" marR="3810"/>
            <a:r>
              <a:rPr i="1" spc="-4" dirty="0">
                <a:latin typeface="Arial"/>
                <a:cs typeface="Arial"/>
              </a:rPr>
              <a:t>“Energy can be converted </a:t>
            </a:r>
            <a:r>
              <a:rPr i="1" dirty="0">
                <a:latin typeface="Arial"/>
                <a:cs typeface="Arial"/>
              </a:rPr>
              <a:t>from </a:t>
            </a:r>
            <a:r>
              <a:rPr i="1" spc="-4" dirty="0">
                <a:latin typeface="Arial"/>
                <a:cs typeface="Arial"/>
              </a:rPr>
              <a:t>one form </a:t>
            </a:r>
            <a:r>
              <a:rPr i="1" dirty="0">
                <a:latin typeface="Arial"/>
                <a:cs typeface="Arial"/>
              </a:rPr>
              <a:t>to </a:t>
            </a:r>
            <a:r>
              <a:rPr i="1" spc="-4" dirty="0">
                <a:latin typeface="Arial"/>
                <a:cs typeface="Arial"/>
              </a:rPr>
              <a:t>another </a:t>
            </a:r>
            <a:r>
              <a:rPr i="1" spc="-8" dirty="0">
                <a:latin typeface="Arial"/>
                <a:cs typeface="Arial"/>
              </a:rPr>
              <a:t>and  </a:t>
            </a:r>
            <a:r>
              <a:rPr i="1" spc="-4" dirty="0">
                <a:latin typeface="Arial"/>
                <a:cs typeface="Arial"/>
              </a:rPr>
              <a:t>transferred between</a:t>
            </a:r>
            <a:r>
              <a:rPr i="1" dirty="0">
                <a:latin typeface="Arial"/>
                <a:cs typeface="Arial"/>
              </a:rPr>
              <a:t> </a:t>
            </a:r>
            <a:r>
              <a:rPr i="1" spc="-4" dirty="0">
                <a:latin typeface="Arial"/>
                <a:cs typeface="Arial"/>
              </a:rPr>
              <a:t>systems.”</a:t>
            </a:r>
            <a:endParaRPr>
              <a:latin typeface="Arial"/>
              <a:cs typeface="Arial"/>
            </a:endParaRPr>
          </a:p>
          <a:p>
            <a:pPr>
              <a:spcBef>
                <a:spcPts val="4"/>
              </a:spcBef>
            </a:pPr>
            <a:endParaRPr sz="1875">
              <a:latin typeface="Arial"/>
              <a:cs typeface="Arial"/>
            </a:endParaRPr>
          </a:p>
          <a:p>
            <a:pPr marL="9525" marR="956310"/>
            <a:r>
              <a:rPr i="1" spc="-4" dirty="0">
                <a:latin typeface="Arial"/>
                <a:cs typeface="Arial"/>
              </a:rPr>
              <a:t>“The total </a:t>
            </a:r>
            <a:r>
              <a:rPr i="1" spc="-8" dirty="0">
                <a:latin typeface="Arial"/>
                <a:cs typeface="Arial"/>
              </a:rPr>
              <a:t>amount </a:t>
            </a:r>
            <a:r>
              <a:rPr i="1" spc="-4" dirty="0">
                <a:latin typeface="Arial"/>
                <a:cs typeface="Arial"/>
              </a:rPr>
              <a:t>of energy is conserved in all  conversions and</a:t>
            </a:r>
            <a:r>
              <a:rPr i="1" spc="26" dirty="0">
                <a:latin typeface="Arial"/>
                <a:cs typeface="Arial"/>
              </a:rPr>
              <a:t> </a:t>
            </a:r>
            <a:r>
              <a:rPr i="1" spc="-4" dirty="0">
                <a:latin typeface="Arial"/>
                <a:cs typeface="Arial"/>
              </a:rPr>
              <a:t>transfers.”</a:t>
            </a:r>
            <a:endParaRPr>
              <a:latin typeface="Arial"/>
              <a:cs typeface="Arial"/>
            </a:endParaRPr>
          </a:p>
        </p:txBody>
      </p:sp>
    </p:spTree>
    <p:extLst>
      <p:ext uri="{BB962C8B-B14F-4D97-AF65-F5344CB8AC3E}">
        <p14:creationId xmlns:p14="http://schemas.microsoft.com/office/powerpoint/2010/main" val="180596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40495"/>
            <a:ext cx="6172200" cy="870912"/>
          </a:xfrm>
          <a:prstGeom prst="rect">
            <a:avLst/>
          </a:prstGeom>
        </p:spPr>
        <p:txBody>
          <a:bodyPr vert="horz" wrap="square" lIns="0" tIns="9049" rIns="0" bIns="0" rtlCol="0" anchor="ctr">
            <a:spAutoFit/>
          </a:bodyPr>
          <a:lstStyle/>
          <a:p>
            <a:pPr marL="9525" marR="3810">
              <a:spcBef>
                <a:spcPts val="71"/>
              </a:spcBef>
            </a:pPr>
            <a:r>
              <a:rPr sz="2800" spc="-8" dirty="0"/>
              <a:t>The </a:t>
            </a:r>
            <a:r>
              <a:rPr sz="2800" spc="-4" dirty="0"/>
              <a:t>concept of energy helps us </a:t>
            </a:r>
            <a:r>
              <a:rPr sz="2800" dirty="0"/>
              <a:t>to </a:t>
            </a:r>
            <a:r>
              <a:rPr sz="2800" spc="-4" dirty="0"/>
              <a:t>describe  many processes in the world around</a:t>
            </a:r>
            <a:r>
              <a:rPr sz="2800" spc="60" dirty="0"/>
              <a:t> </a:t>
            </a:r>
            <a:r>
              <a:rPr sz="2800" spc="-4" dirty="0"/>
              <a:t>us.</a:t>
            </a:r>
          </a:p>
        </p:txBody>
      </p:sp>
      <p:sp>
        <p:nvSpPr>
          <p:cNvPr id="3" name="object 3"/>
          <p:cNvSpPr/>
          <p:nvPr/>
        </p:nvSpPr>
        <p:spPr>
          <a:xfrm>
            <a:off x="5487962" y="1144562"/>
            <a:ext cx="2159794" cy="1620440"/>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5545455" y="2793159"/>
            <a:ext cx="2120265" cy="171201"/>
          </a:xfrm>
          <a:prstGeom prst="rect">
            <a:avLst/>
          </a:prstGeom>
        </p:spPr>
        <p:txBody>
          <a:bodyPr vert="horz" wrap="square" lIns="0" tIns="9525" rIns="0" bIns="0" rtlCol="0">
            <a:spAutoFit/>
          </a:bodyPr>
          <a:lstStyle/>
          <a:p>
            <a:pPr marL="9525">
              <a:spcBef>
                <a:spcPts val="75"/>
              </a:spcBef>
            </a:pPr>
            <a:r>
              <a:rPr sz="1050" b="1" spc="-4" dirty="0">
                <a:latin typeface="Arial"/>
                <a:cs typeface="Arial"/>
              </a:rPr>
              <a:t>Photo by Hammer51012 on</a:t>
            </a:r>
            <a:r>
              <a:rPr sz="1050" b="1" spc="-64" dirty="0">
                <a:latin typeface="Arial"/>
                <a:cs typeface="Arial"/>
              </a:rPr>
              <a:t> </a:t>
            </a:r>
            <a:r>
              <a:rPr sz="1050" b="1" spc="-4" dirty="0">
                <a:latin typeface="Arial"/>
                <a:cs typeface="Arial"/>
              </a:rPr>
              <a:t>Flickr</a:t>
            </a:r>
            <a:endParaRPr sz="1050">
              <a:latin typeface="Arial"/>
              <a:cs typeface="Arial"/>
            </a:endParaRPr>
          </a:p>
        </p:txBody>
      </p:sp>
      <p:sp>
        <p:nvSpPr>
          <p:cNvPr id="5" name="object 5"/>
          <p:cNvSpPr txBox="1"/>
          <p:nvPr/>
        </p:nvSpPr>
        <p:spPr>
          <a:xfrm>
            <a:off x="1544955" y="1162050"/>
            <a:ext cx="3703320" cy="1325363"/>
          </a:xfrm>
          <a:prstGeom prst="rect">
            <a:avLst/>
          </a:prstGeom>
        </p:spPr>
        <p:txBody>
          <a:bodyPr vert="horz" wrap="square" lIns="0" tIns="9525" rIns="0" bIns="0" rtlCol="0">
            <a:spAutoFit/>
          </a:bodyPr>
          <a:lstStyle/>
          <a:p>
            <a:pPr marL="9525">
              <a:spcBef>
                <a:spcPts val="75"/>
              </a:spcBef>
            </a:pPr>
            <a:r>
              <a:rPr b="1" spc="-4" dirty="0">
                <a:latin typeface="Arial"/>
                <a:cs typeface="Arial"/>
              </a:rPr>
              <a:t>Electrical</a:t>
            </a:r>
            <a:r>
              <a:rPr b="1" spc="-8" dirty="0">
                <a:latin typeface="Arial"/>
                <a:cs typeface="Arial"/>
              </a:rPr>
              <a:t> </a:t>
            </a:r>
            <a:r>
              <a:rPr b="1" spc="-4" dirty="0">
                <a:latin typeface="Arial"/>
                <a:cs typeface="Arial"/>
              </a:rPr>
              <a:t>Energy</a:t>
            </a:r>
            <a:endParaRPr>
              <a:latin typeface="Arial"/>
              <a:cs typeface="Arial"/>
            </a:endParaRPr>
          </a:p>
          <a:p>
            <a:pPr marL="9525" marR="3810">
              <a:spcBef>
                <a:spcPts val="8"/>
              </a:spcBef>
            </a:pPr>
            <a:r>
              <a:rPr sz="1350" b="1" spc="-4" dirty="0">
                <a:latin typeface="Arial"/>
                <a:cs typeface="Arial"/>
              </a:rPr>
              <a:t>Falling </a:t>
            </a:r>
            <a:r>
              <a:rPr sz="1350" b="1" dirty="0">
                <a:latin typeface="Arial"/>
                <a:cs typeface="Arial"/>
              </a:rPr>
              <a:t>water </a:t>
            </a:r>
            <a:r>
              <a:rPr sz="1350" b="1" spc="-8" dirty="0">
                <a:latin typeface="Arial"/>
                <a:cs typeface="Arial"/>
              </a:rPr>
              <a:t>releases </a:t>
            </a:r>
            <a:r>
              <a:rPr sz="1350" b="1" spc="-4" dirty="0">
                <a:latin typeface="Arial"/>
                <a:cs typeface="Arial"/>
              </a:rPr>
              <a:t>stored </a:t>
            </a:r>
            <a:r>
              <a:rPr sz="1350" b="1" spc="-8" dirty="0">
                <a:latin typeface="Arial"/>
                <a:cs typeface="Arial"/>
              </a:rPr>
              <a:t>“gravitational  </a:t>
            </a:r>
            <a:r>
              <a:rPr sz="1350" b="1" spc="-4" dirty="0">
                <a:latin typeface="Arial"/>
                <a:cs typeface="Arial"/>
              </a:rPr>
              <a:t>potential </a:t>
            </a:r>
            <a:r>
              <a:rPr sz="1350" b="1" spc="-8" dirty="0">
                <a:latin typeface="Arial"/>
                <a:cs typeface="Arial"/>
              </a:rPr>
              <a:t>energy” </a:t>
            </a:r>
            <a:r>
              <a:rPr sz="1350" b="1" spc="-4" dirty="0">
                <a:latin typeface="Arial"/>
                <a:cs typeface="Arial"/>
              </a:rPr>
              <a:t>turning </a:t>
            </a:r>
            <a:r>
              <a:rPr sz="1350" b="1" dirty="0">
                <a:latin typeface="Arial"/>
                <a:cs typeface="Arial"/>
              </a:rPr>
              <a:t>into </a:t>
            </a:r>
            <a:r>
              <a:rPr sz="1350" b="1" spc="-4" dirty="0">
                <a:latin typeface="Arial"/>
                <a:cs typeface="Arial"/>
              </a:rPr>
              <a:t>a “kinetic  </a:t>
            </a:r>
            <a:r>
              <a:rPr sz="1350" b="1" spc="-8" dirty="0">
                <a:latin typeface="Arial"/>
                <a:cs typeface="Arial"/>
              </a:rPr>
              <a:t>energy” </a:t>
            </a:r>
            <a:r>
              <a:rPr sz="1350" b="1" dirty="0">
                <a:latin typeface="Arial"/>
                <a:cs typeface="Arial"/>
              </a:rPr>
              <a:t>of </a:t>
            </a:r>
            <a:r>
              <a:rPr sz="1350" b="1" spc="-4" dirty="0">
                <a:latin typeface="Arial"/>
                <a:cs typeface="Arial"/>
              </a:rPr>
              <a:t>motion. </a:t>
            </a:r>
            <a:r>
              <a:rPr sz="1350" b="1" dirty="0">
                <a:latin typeface="Arial"/>
                <a:cs typeface="Arial"/>
              </a:rPr>
              <a:t>This </a:t>
            </a:r>
            <a:r>
              <a:rPr sz="1350" b="1" spc="-4" dirty="0">
                <a:latin typeface="Arial"/>
                <a:cs typeface="Arial"/>
              </a:rPr>
              <a:t>“mechanical </a:t>
            </a:r>
            <a:r>
              <a:rPr sz="1350" b="1" spc="-8" dirty="0">
                <a:latin typeface="Arial"/>
                <a:cs typeface="Arial"/>
              </a:rPr>
              <a:t>energy”  </a:t>
            </a:r>
            <a:r>
              <a:rPr sz="1350" b="1" spc="-4" dirty="0">
                <a:latin typeface="Arial"/>
                <a:cs typeface="Arial"/>
              </a:rPr>
              <a:t>can </a:t>
            </a:r>
            <a:r>
              <a:rPr sz="1350" b="1" dirty="0">
                <a:latin typeface="Arial"/>
                <a:cs typeface="Arial"/>
              </a:rPr>
              <a:t>be </a:t>
            </a:r>
            <a:r>
              <a:rPr sz="1350" b="1" spc="-4" dirty="0">
                <a:latin typeface="Arial"/>
                <a:cs typeface="Arial"/>
              </a:rPr>
              <a:t>used </a:t>
            </a:r>
            <a:r>
              <a:rPr sz="1350" b="1" dirty="0">
                <a:latin typeface="Arial"/>
                <a:cs typeface="Arial"/>
              </a:rPr>
              <a:t>to </a:t>
            </a:r>
            <a:r>
              <a:rPr sz="1350" b="1" spc="-4" dirty="0">
                <a:latin typeface="Arial"/>
                <a:cs typeface="Arial"/>
              </a:rPr>
              <a:t>spin turbines and alternators  </a:t>
            </a:r>
            <a:r>
              <a:rPr sz="1350" b="1" dirty="0">
                <a:latin typeface="Arial"/>
                <a:cs typeface="Arial"/>
              </a:rPr>
              <a:t>doing “work” to </a:t>
            </a:r>
            <a:r>
              <a:rPr sz="1350" b="1" spc="-4" dirty="0">
                <a:latin typeface="Arial"/>
                <a:cs typeface="Arial"/>
              </a:rPr>
              <a:t>generate </a:t>
            </a:r>
            <a:r>
              <a:rPr sz="1350" b="1" spc="-8" dirty="0">
                <a:latin typeface="Arial"/>
                <a:cs typeface="Arial"/>
              </a:rPr>
              <a:t>electrical</a:t>
            </a:r>
            <a:r>
              <a:rPr sz="1350" b="1" spc="-38" dirty="0">
                <a:latin typeface="Arial"/>
                <a:cs typeface="Arial"/>
              </a:rPr>
              <a:t> </a:t>
            </a:r>
            <a:r>
              <a:rPr sz="1350" b="1" spc="-19" dirty="0">
                <a:latin typeface="Arial"/>
                <a:cs typeface="Arial"/>
              </a:rPr>
              <a:t>energy.</a:t>
            </a:r>
            <a:endParaRPr sz="1350">
              <a:latin typeface="Arial"/>
              <a:cs typeface="Arial"/>
            </a:endParaRPr>
          </a:p>
        </p:txBody>
      </p:sp>
      <p:sp>
        <p:nvSpPr>
          <p:cNvPr id="6" name="object 6"/>
          <p:cNvSpPr txBox="1"/>
          <p:nvPr/>
        </p:nvSpPr>
        <p:spPr>
          <a:xfrm>
            <a:off x="1544955" y="2647950"/>
            <a:ext cx="3525203" cy="1740861"/>
          </a:xfrm>
          <a:prstGeom prst="rect">
            <a:avLst/>
          </a:prstGeom>
        </p:spPr>
        <p:txBody>
          <a:bodyPr vert="horz" wrap="square" lIns="0" tIns="9525" rIns="0" bIns="0" rtlCol="0">
            <a:spAutoFit/>
          </a:bodyPr>
          <a:lstStyle/>
          <a:p>
            <a:pPr marL="9525">
              <a:spcBef>
                <a:spcPts val="75"/>
              </a:spcBef>
            </a:pPr>
            <a:r>
              <a:rPr b="1" spc="-4" dirty="0">
                <a:latin typeface="Arial"/>
                <a:cs typeface="Arial"/>
              </a:rPr>
              <a:t>Chemical</a:t>
            </a:r>
            <a:r>
              <a:rPr b="1" spc="4" dirty="0">
                <a:latin typeface="Arial"/>
                <a:cs typeface="Arial"/>
              </a:rPr>
              <a:t> </a:t>
            </a:r>
            <a:r>
              <a:rPr b="1" spc="-4" dirty="0">
                <a:latin typeface="Arial"/>
                <a:cs typeface="Arial"/>
              </a:rPr>
              <a:t>Energy</a:t>
            </a:r>
            <a:endParaRPr>
              <a:latin typeface="Arial"/>
              <a:cs typeface="Arial"/>
            </a:endParaRPr>
          </a:p>
          <a:p>
            <a:pPr marL="9525" marR="3810">
              <a:spcBef>
                <a:spcPts val="8"/>
              </a:spcBef>
            </a:pPr>
            <a:r>
              <a:rPr sz="1350" b="1" spc="-4" dirty="0">
                <a:latin typeface="Arial"/>
                <a:cs typeface="Arial"/>
              </a:rPr>
              <a:t>Burning gasoline </a:t>
            </a:r>
            <a:r>
              <a:rPr sz="1350" b="1" dirty="0">
                <a:latin typeface="Arial"/>
                <a:cs typeface="Arial"/>
              </a:rPr>
              <a:t>in </a:t>
            </a:r>
            <a:r>
              <a:rPr sz="1350" b="1" spc="-4" dirty="0">
                <a:latin typeface="Arial"/>
                <a:cs typeface="Arial"/>
              </a:rPr>
              <a:t>car engines </a:t>
            </a:r>
            <a:r>
              <a:rPr sz="1350" b="1" spc="-8" dirty="0">
                <a:latin typeface="Arial"/>
                <a:cs typeface="Arial"/>
              </a:rPr>
              <a:t>converts  “chemical energy” </a:t>
            </a:r>
            <a:r>
              <a:rPr sz="1350" b="1" spc="-4" dirty="0">
                <a:latin typeface="Arial"/>
                <a:cs typeface="Arial"/>
              </a:rPr>
              <a:t>stored </a:t>
            </a:r>
            <a:r>
              <a:rPr sz="1350" b="1" dirty="0">
                <a:latin typeface="Arial"/>
                <a:cs typeface="Arial"/>
              </a:rPr>
              <a:t>in the </a:t>
            </a:r>
            <a:r>
              <a:rPr sz="1350" b="1" spc="-4" dirty="0">
                <a:latin typeface="Arial"/>
                <a:cs typeface="Arial"/>
              </a:rPr>
              <a:t>atomic  </a:t>
            </a:r>
            <a:r>
              <a:rPr sz="1350" b="1" dirty="0">
                <a:latin typeface="Arial"/>
                <a:cs typeface="Arial"/>
              </a:rPr>
              <a:t>bonds of the </a:t>
            </a:r>
            <a:r>
              <a:rPr sz="1350" b="1" spc="-4" dirty="0">
                <a:latin typeface="Arial"/>
                <a:cs typeface="Arial"/>
              </a:rPr>
              <a:t>constituent atoms </a:t>
            </a:r>
            <a:r>
              <a:rPr sz="1350" b="1" dirty="0">
                <a:latin typeface="Arial"/>
                <a:cs typeface="Arial"/>
              </a:rPr>
              <a:t>of </a:t>
            </a:r>
            <a:r>
              <a:rPr sz="1350" b="1" spc="-4" dirty="0">
                <a:latin typeface="Arial"/>
                <a:cs typeface="Arial"/>
              </a:rPr>
              <a:t>gasoline  </a:t>
            </a:r>
            <a:r>
              <a:rPr sz="1350" b="1" dirty="0">
                <a:latin typeface="Arial"/>
                <a:cs typeface="Arial"/>
              </a:rPr>
              <a:t>into </a:t>
            </a:r>
            <a:r>
              <a:rPr sz="1350" b="1" spc="-4" dirty="0">
                <a:latin typeface="Arial"/>
                <a:cs typeface="Arial"/>
              </a:rPr>
              <a:t>heat that then </a:t>
            </a:r>
            <a:r>
              <a:rPr sz="1350" b="1" spc="-8" dirty="0">
                <a:latin typeface="Arial"/>
                <a:cs typeface="Arial"/>
              </a:rPr>
              <a:t>drives </a:t>
            </a:r>
            <a:r>
              <a:rPr sz="1350" b="1" spc="-4" dirty="0">
                <a:latin typeface="Arial"/>
                <a:cs typeface="Arial"/>
              </a:rPr>
              <a:t>a piston. With  gearing and road friction, </a:t>
            </a:r>
            <a:r>
              <a:rPr sz="1350" b="1" dirty="0">
                <a:latin typeface="Arial"/>
                <a:cs typeface="Arial"/>
              </a:rPr>
              <a:t>this </a:t>
            </a:r>
            <a:r>
              <a:rPr sz="1350" b="1" spc="-4" dirty="0">
                <a:latin typeface="Arial"/>
                <a:cs typeface="Arial"/>
              </a:rPr>
              <a:t>motion </a:t>
            </a:r>
            <a:r>
              <a:rPr sz="1350" b="1" dirty="0">
                <a:latin typeface="Arial"/>
                <a:cs typeface="Arial"/>
              </a:rPr>
              <a:t>is  </a:t>
            </a:r>
            <a:r>
              <a:rPr sz="1350" b="1" spc="-8" dirty="0">
                <a:latin typeface="Arial"/>
                <a:cs typeface="Arial"/>
              </a:rPr>
              <a:t>converted </a:t>
            </a:r>
            <a:r>
              <a:rPr sz="1350" b="1" dirty="0">
                <a:latin typeface="Arial"/>
                <a:cs typeface="Arial"/>
              </a:rPr>
              <a:t>into the </a:t>
            </a:r>
            <a:r>
              <a:rPr sz="1350" b="1" spc="-8" dirty="0">
                <a:latin typeface="Arial"/>
                <a:cs typeface="Arial"/>
              </a:rPr>
              <a:t>movement </a:t>
            </a:r>
            <a:r>
              <a:rPr sz="1350" b="1" dirty="0">
                <a:latin typeface="Arial"/>
                <a:cs typeface="Arial"/>
              </a:rPr>
              <a:t>of the  </a:t>
            </a:r>
            <a:r>
              <a:rPr sz="1350" b="1" spc="-4" dirty="0">
                <a:latin typeface="Arial"/>
                <a:cs typeface="Arial"/>
              </a:rPr>
              <a:t>automobile.</a:t>
            </a:r>
            <a:endParaRPr sz="1350">
              <a:latin typeface="Arial"/>
              <a:cs typeface="Arial"/>
            </a:endParaRPr>
          </a:p>
        </p:txBody>
      </p:sp>
      <p:sp>
        <p:nvSpPr>
          <p:cNvPr id="7" name="object 7"/>
          <p:cNvSpPr/>
          <p:nvPr/>
        </p:nvSpPr>
        <p:spPr>
          <a:xfrm>
            <a:off x="5487962" y="3056701"/>
            <a:ext cx="2159794" cy="1373976"/>
          </a:xfrm>
          <a:prstGeom prst="rect">
            <a:avLst/>
          </a:prstGeom>
          <a:blipFill>
            <a:blip r:embed="rId3" cstate="print"/>
            <a:stretch>
              <a:fillRect/>
            </a:stretch>
          </a:blipFill>
        </p:spPr>
        <p:txBody>
          <a:bodyPr wrap="square" lIns="0" tIns="0" rIns="0" bIns="0" rtlCol="0"/>
          <a:lstStyle/>
          <a:p>
            <a:endParaRPr sz="1350"/>
          </a:p>
        </p:txBody>
      </p:sp>
      <p:sp>
        <p:nvSpPr>
          <p:cNvPr id="8" name="object 8"/>
          <p:cNvSpPr txBox="1"/>
          <p:nvPr/>
        </p:nvSpPr>
        <p:spPr>
          <a:xfrm>
            <a:off x="5545455" y="4418362"/>
            <a:ext cx="1699260" cy="171201"/>
          </a:xfrm>
          <a:prstGeom prst="rect">
            <a:avLst/>
          </a:prstGeom>
        </p:spPr>
        <p:txBody>
          <a:bodyPr vert="horz" wrap="square" lIns="0" tIns="9525" rIns="0" bIns="0" rtlCol="0">
            <a:spAutoFit/>
          </a:bodyPr>
          <a:lstStyle/>
          <a:p>
            <a:pPr marL="9525">
              <a:spcBef>
                <a:spcPts val="75"/>
              </a:spcBef>
            </a:pPr>
            <a:r>
              <a:rPr sz="1050" b="1" spc="-4" dirty="0">
                <a:latin typeface="Arial"/>
                <a:cs typeface="Arial"/>
              </a:rPr>
              <a:t>Photo by C. Frank</a:t>
            </a:r>
            <a:r>
              <a:rPr sz="1050" b="1" spc="-53" dirty="0">
                <a:latin typeface="Arial"/>
                <a:cs typeface="Arial"/>
              </a:rPr>
              <a:t> </a:t>
            </a:r>
            <a:r>
              <a:rPr sz="1050" b="1" spc="-4" dirty="0">
                <a:latin typeface="Arial"/>
                <a:cs typeface="Arial"/>
              </a:rPr>
              <a:t>Starmer</a:t>
            </a:r>
            <a:endParaRPr sz="1050">
              <a:latin typeface="Arial"/>
              <a:cs typeface="Arial"/>
            </a:endParaRPr>
          </a:p>
        </p:txBody>
      </p:sp>
      <p:sp>
        <p:nvSpPr>
          <p:cNvPr id="9" name="object 9"/>
          <p:cNvSpPr txBox="1"/>
          <p:nvPr/>
        </p:nvSpPr>
        <p:spPr>
          <a:xfrm>
            <a:off x="4088589" y="4716812"/>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10" name="object 10"/>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8</a:t>
            </a:fld>
            <a:endParaRPr dirty="0"/>
          </a:p>
        </p:txBody>
      </p:sp>
    </p:spTree>
    <p:extLst>
      <p:ext uri="{BB962C8B-B14F-4D97-AF65-F5344CB8AC3E}">
        <p14:creationId xmlns:p14="http://schemas.microsoft.com/office/powerpoint/2010/main" val="59275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900" y="40497"/>
            <a:ext cx="6172200" cy="870912"/>
          </a:xfrm>
          <a:prstGeom prst="rect">
            <a:avLst/>
          </a:prstGeom>
        </p:spPr>
        <p:txBody>
          <a:bodyPr vert="horz" wrap="square" lIns="0" tIns="9049" rIns="0" bIns="0" rtlCol="0" anchor="ctr">
            <a:spAutoFit/>
          </a:bodyPr>
          <a:lstStyle/>
          <a:p>
            <a:pPr marL="9525" marR="3810">
              <a:spcBef>
                <a:spcPts val="71"/>
              </a:spcBef>
            </a:pPr>
            <a:r>
              <a:rPr sz="2800" spc="-4" dirty="0"/>
              <a:t>Energy consumption is conversion of energy  forms into</a:t>
            </a:r>
            <a:r>
              <a:rPr sz="2800" spc="8" dirty="0"/>
              <a:t> </a:t>
            </a:r>
            <a:r>
              <a:rPr sz="2800" spc="-4" dirty="0"/>
              <a:t>another.</a:t>
            </a:r>
          </a:p>
        </p:txBody>
      </p:sp>
      <p:sp>
        <p:nvSpPr>
          <p:cNvPr id="3" name="object 3"/>
          <p:cNvSpPr/>
          <p:nvPr/>
        </p:nvSpPr>
        <p:spPr>
          <a:xfrm>
            <a:off x="4270839" y="1231599"/>
            <a:ext cx="3559969" cy="2372489"/>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1544956" y="1219200"/>
            <a:ext cx="2570321" cy="1186863"/>
          </a:xfrm>
          <a:prstGeom prst="rect">
            <a:avLst/>
          </a:prstGeom>
        </p:spPr>
        <p:txBody>
          <a:bodyPr vert="horz" wrap="square" lIns="0" tIns="9525" rIns="0" bIns="0" rtlCol="0">
            <a:spAutoFit/>
          </a:bodyPr>
          <a:lstStyle/>
          <a:p>
            <a:pPr marL="9525" marR="3810">
              <a:spcBef>
                <a:spcPts val="75"/>
              </a:spcBef>
            </a:pPr>
            <a:r>
              <a:rPr b="1" spc="-4" dirty="0">
                <a:latin typeface="Arial"/>
                <a:cs typeface="Arial"/>
              </a:rPr>
              <a:t>Conservation of</a:t>
            </a:r>
            <a:r>
              <a:rPr b="1" spc="-53" dirty="0">
                <a:latin typeface="Arial"/>
                <a:cs typeface="Arial"/>
              </a:rPr>
              <a:t> </a:t>
            </a:r>
            <a:r>
              <a:rPr b="1" spc="-4" dirty="0">
                <a:latin typeface="Arial"/>
                <a:cs typeface="Arial"/>
              </a:rPr>
              <a:t>energy  principle</a:t>
            </a:r>
            <a:endParaRPr>
              <a:latin typeface="Arial"/>
              <a:cs typeface="Arial"/>
            </a:endParaRPr>
          </a:p>
          <a:p>
            <a:pPr marL="9525" marR="200978">
              <a:spcBef>
                <a:spcPts val="8"/>
              </a:spcBef>
            </a:pPr>
            <a:r>
              <a:rPr sz="1350" b="1" spc="-4" dirty="0">
                <a:latin typeface="Arial"/>
                <a:cs typeface="Arial"/>
              </a:rPr>
              <a:t>Energy can change from </a:t>
            </a:r>
            <a:r>
              <a:rPr sz="1350" b="1" dirty="0">
                <a:latin typeface="Arial"/>
                <a:cs typeface="Arial"/>
              </a:rPr>
              <a:t>one  </a:t>
            </a:r>
            <a:r>
              <a:rPr sz="1350" b="1" spc="-4" dirty="0">
                <a:latin typeface="Arial"/>
                <a:cs typeface="Arial"/>
              </a:rPr>
              <a:t>form </a:t>
            </a:r>
            <a:r>
              <a:rPr sz="1350" b="1" dirty="0">
                <a:latin typeface="Arial"/>
                <a:cs typeface="Arial"/>
              </a:rPr>
              <a:t>to </a:t>
            </a:r>
            <a:r>
              <a:rPr sz="1350" b="1" spc="-4" dirty="0">
                <a:latin typeface="Arial"/>
                <a:cs typeface="Arial"/>
              </a:rPr>
              <a:t>another </a:t>
            </a:r>
            <a:r>
              <a:rPr sz="1350" b="1" dirty="0">
                <a:latin typeface="Arial"/>
                <a:cs typeface="Arial"/>
              </a:rPr>
              <a:t>but the </a:t>
            </a:r>
            <a:r>
              <a:rPr sz="1350" b="1" u="heavy" spc="-4" dirty="0">
                <a:uFill>
                  <a:solidFill>
                    <a:srgbClr val="000000"/>
                  </a:solidFill>
                </a:uFill>
                <a:latin typeface="Arial"/>
                <a:cs typeface="Arial"/>
              </a:rPr>
              <a:t>total </a:t>
            </a:r>
            <a:r>
              <a:rPr sz="1350" b="1" spc="-4" dirty="0">
                <a:latin typeface="Arial"/>
                <a:cs typeface="Arial"/>
              </a:rPr>
              <a:t> </a:t>
            </a:r>
            <a:r>
              <a:rPr sz="1350" b="1" u="heavy" spc="-4" dirty="0">
                <a:uFill>
                  <a:solidFill>
                    <a:srgbClr val="000000"/>
                  </a:solidFill>
                </a:uFill>
                <a:latin typeface="Arial"/>
                <a:cs typeface="Arial"/>
              </a:rPr>
              <a:t>amount remains</a:t>
            </a:r>
            <a:r>
              <a:rPr sz="1350" b="1" u="heavy" spc="-11" dirty="0">
                <a:uFill>
                  <a:solidFill>
                    <a:srgbClr val="000000"/>
                  </a:solidFill>
                </a:uFill>
                <a:latin typeface="Arial"/>
                <a:cs typeface="Arial"/>
              </a:rPr>
              <a:t> </a:t>
            </a:r>
            <a:r>
              <a:rPr sz="1350" b="1" u="heavy" spc="-4" dirty="0">
                <a:uFill>
                  <a:solidFill>
                    <a:srgbClr val="000000"/>
                  </a:solidFill>
                </a:uFill>
                <a:latin typeface="Arial"/>
                <a:cs typeface="Arial"/>
              </a:rPr>
              <a:t>constant</a:t>
            </a:r>
            <a:r>
              <a:rPr sz="1350" b="1" spc="-4" dirty="0">
                <a:latin typeface="Arial"/>
                <a:cs typeface="Arial"/>
              </a:rPr>
              <a:t>.</a:t>
            </a:r>
            <a:endParaRPr sz="1350">
              <a:latin typeface="Arial"/>
              <a:cs typeface="Arial"/>
            </a:endParaRPr>
          </a:p>
        </p:txBody>
      </p:sp>
      <p:sp>
        <p:nvSpPr>
          <p:cNvPr id="7" name="object 7"/>
          <p:cNvSpPr txBox="1"/>
          <p:nvPr/>
        </p:nvSpPr>
        <p:spPr>
          <a:xfrm>
            <a:off x="4088589" y="4716812"/>
            <a:ext cx="1995488" cy="153888"/>
          </a:xfrm>
          <a:prstGeom prst="rect">
            <a:avLst/>
          </a:prstGeom>
        </p:spPr>
        <p:txBody>
          <a:bodyPr vert="horz" wrap="square" lIns="0" tIns="0" rIns="0" bIns="0" rtlCol="0">
            <a:spAutoFit/>
          </a:bodyPr>
          <a:lstStyle/>
          <a:p>
            <a:pPr marL="9525">
              <a:lnSpc>
                <a:spcPts val="1238"/>
              </a:lnSpc>
            </a:pPr>
            <a:r>
              <a:rPr sz="1050" spc="-4" dirty="0">
                <a:latin typeface="Arial"/>
                <a:cs typeface="Arial"/>
              </a:rPr>
              <a:t>Source: </a:t>
            </a:r>
            <a:r>
              <a:rPr sz="1050" dirty="0">
                <a:latin typeface="Arial"/>
                <a:cs typeface="Arial"/>
              </a:rPr>
              <a:t>Jussi </a:t>
            </a:r>
            <a:r>
              <a:rPr sz="1050" spc="-4" dirty="0">
                <a:latin typeface="Arial"/>
                <a:cs typeface="Arial"/>
              </a:rPr>
              <a:t>Maunuksela</a:t>
            </a:r>
            <a:r>
              <a:rPr sz="1050" spc="-71" dirty="0">
                <a:latin typeface="Arial"/>
                <a:cs typeface="Arial"/>
              </a:rPr>
              <a:t> </a:t>
            </a:r>
            <a:r>
              <a:rPr sz="1050" spc="-4" dirty="0">
                <a:latin typeface="Arial"/>
                <a:cs typeface="Arial"/>
              </a:rPr>
              <a:t>(2012)</a:t>
            </a:r>
            <a:endParaRPr sz="1050">
              <a:latin typeface="Arial"/>
              <a:cs typeface="Arial"/>
            </a:endParaRPr>
          </a:p>
        </p:txBody>
      </p:sp>
      <p:sp>
        <p:nvSpPr>
          <p:cNvPr id="8" name="object 8"/>
          <p:cNvSpPr txBox="1">
            <a:spLocks noGrp="1"/>
          </p:cNvSpPr>
          <p:nvPr>
            <p:ph type="sldNum" sz="quarter" idx="4294967295"/>
          </p:nvPr>
        </p:nvSpPr>
        <p:spPr>
          <a:xfrm>
            <a:off x="7411212" y="4716780"/>
            <a:ext cx="206216" cy="461665"/>
          </a:xfrm>
          <a:prstGeom prst="rect">
            <a:avLst/>
          </a:prstGeom>
        </p:spPr>
        <p:txBody>
          <a:bodyPr vert="horz" wrap="square" lIns="0" tIns="0" rIns="0" bIns="0" rtlCol="0">
            <a:spAutoFit/>
          </a:bodyPr>
          <a:lstStyle/>
          <a:p>
            <a:pPr marL="28575">
              <a:lnSpc>
                <a:spcPts val="1238"/>
              </a:lnSpc>
            </a:pPr>
            <a:fld id="{81D60167-4931-47E6-BA6A-407CBD079E47}" type="slidenum">
              <a:rPr dirty="0"/>
              <a:pPr marL="28575">
                <a:lnSpc>
                  <a:spcPts val="1238"/>
                </a:lnSpc>
              </a:pPr>
              <a:t>9</a:t>
            </a:fld>
            <a:endParaRPr dirty="0"/>
          </a:p>
        </p:txBody>
      </p:sp>
      <p:sp>
        <p:nvSpPr>
          <p:cNvPr id="5" name="object 5"/>
          <p:cNvSpPr txBox="1"/>
          <p:nvPr/>
        </p:nvSpPr>
        <p:spPr>
          <a:xfrm>
            <a:off x="1544955" y="2590800"/>
            <a:ext cx="2748915" cy="1948610"/>
          </a:xfrm>
          <a:prstGeom prst="rect">
            <a:avLst/>
          </a:prstGeom>
        </p:spPr>
        <p:txBody>
          <a:bodyPr vert="horz" wrap="square" lIns="0" tIns="9525" rIns="0" bIns="0" rtlCol="0">
            <a:spAutoFit/>
          </a:bodyPr>
          <a:lstStyle/>
          <a:p>
            <a:pPr marL="9525">
              <a:spcBef>
                <a:spcPts val="75"/>
              </a:spcBef>
            </a:pPr>
            <a:r>
              <a:rPr b="1" spc="-4" dirty="0">
                <a:latin typeface="Arial"/>
                <a:cs typeface="Arial"/>
              </a:rPr>
              <a:t>Different forms of</a:t>
            </a:r>
            <a:r>
              <a:rPr b="1" spc="-41" dirty="0">
                <a:latin typeface="Arial"/>
                <a:cs typeface="Arial"/>
              </a:rPr>
              <a:t> </a:t>
            </a:r>
            <a:r>
              <a:rPr b="1" spc="-4" dirty="0">
                <a:latin typeface="Arial"/>
                <a:cs typeface="Arial"/>
              </a:rPr>
              <a:t>energy</a:t>
            </a:r>
            <a:endParaRPr>
              <a:latin typeface="Arial"/>
              <a:cs typeface="Arial"/>
            </a:endParaRPr>
          </a:p>
          <a:p>
            <a:pPr marL="9525" marR="164306">
              <a:spcBef>
                <a:spcPts val="8"/>
              </a:spcBef>
            </a:pPr>
            <a:r>
              <a:rPr sz="1350" b="1" spc="-4" dirty="0">
                <a:latin typeface="Arial"/>
                <a:cs typeface="Arial"/>
              </a:rPr>
              <a:t>Mechanical energy  </a:t>
            </a:r>
            <a:r>
              <a:rPr sz="1350" b="1" spc="-8" dirty="0">
                <a:latin typeface="Arial"/>
                <a:cs typeface="Arial"/>
              </a:rPr>
              <a:t>Gravitational </a:t>
            </a:r>
            <a:r>
              <a:rPr sz="1350" b="1" spc="-4" dirty="0">
                <a:latin typeface="Arial"/>
                <a:cs typeface="Arial"/>
              </a:rPr>
              <a:t>potential energy  Kinetic energy (thermal </a:t>
            </a:r>
            <a:r>
              <a:rPr sz="1350" b="1" spc="-8" dirty="0">
                <a:latin typeface="Arial"/>
                <a:cs typeface="Arial"/>
              </a:rPr>
              <a:t>energy)  </a:t>
            </a:r>
            <a:r>
              <a:rPr sz="1350" b="1" spc="-4" dirty="0">
                <a:latin typeface="Arial"/>
                <a:cs typeface="Arial"/>
              </a:rPr>
              <a:t>Magnetic</a:t>
            </a:r>
            <a:r>
              <a:rPr sz="1350" b="1" spc="-8" dirty="0">
                <a:latin typeface="Arial"/>
                <a:cs typeface="Arial"/>
              </a:rPr>
              <a:t> </a:t>
            </a:r>
            <a:r>
              <a:rPr sz="1350" b="1" spc="-4" dirty="0">
                <a:latin typeface="Arial"/>
                <a:cs typeface="Arial"/>
              </a:rPr>
              <a:t>energy</a:t>
            </a:r>
            <a:endParaRPr sz="1350">
              <a:latin typeface="Arial"/>
              <a:cs typeface="Arial"/>
            </a:endParaRPr>
          </a:p>
          <a:p>
            <a:pPr marL="9525" marR="1342548"/>
            <a:r>
              <a:rPr sz="1350" b="1" spc="-4" dirty="0">
                <a:latin typeface="Arial"/>
                <a:cs typeface="Arial"/>
              </a:rPr>
              <a:t>Electrical energy  Radiation</a:t>
            </a:r>
            <a:r>
              <a:rPr sz="1350" b="1" spc="-45" dirty="0">
                <a:latin typeface="Arial"/>
                <a:cs typeface="Arial"/>
              </a:rPr>
              <a:t> </a:t>
            </a:r>
            <a:r>
              <a:rPr sz="1350" b="1" spc="-4" dirty="0">
                <a:latin typeface="Arial"/>
                <a:cs typeface="Arial"/>
              </a:rPr>
              <a:t>energy  </a:t>
            </a:r>
            <a:r>
              <a:rPr sz="1350" b="1" spc="-8" dirty="0">
                <a:latin typeface="Arial"/>
                <a:cs typeface="Arial"/>
              </a:rPr>
              <a:t>Nuclear </a:t>
            </a:r>
            <a:r>
              <a:rPr sz="1350" b="1" spc="-4" dirty="0">
                <a:latin typeface="Arial"/>
                <a:cs typeface="Arial"/>
              </a:rPr>
              <a:t>energy  </a:t>
            </a:r>
            <a:r>
              <a:rPr sz="1350" b="1" spc="-8" dirty="0">
                <a:latin typeface="Arial"/>
                <a:cs typeface="Arial"/>
              </a:rPr>
              <a:t>Chemical</a:t>
            </a:r>
            <a:r>
              <a:rPr sz="1350" b="1" spc="-26" dirty="0">
                <a:latin typeface="Arial"/>
                <a:cs typeface="Arial"/>
              </a:rPr>
              <a:t> </a:t>
            </a:r>
            <a:r>
              <a:rPr sz="1350" b="1" spc="-4" dirty="0">
                <a:latin typeface="Arial"/>
                <a:cs typeface="Arial"/>
              </a:rPr>
              <a:t>energy</a:t>
            </a:r>
            <a:endParaRPr sz="1350">
              <a:latin typeface="Arial"/>
              <a:cs typeface="Arial"/>
            </a:endParaRPr>
          </a:p>
        </p:txBody>
      </p:sp>
      <p:sp>
        <p:nvSpPr>
          <p:cNvPr id="6" name="object 6"/>
          <p:cNvSpPr txBox="1"/>
          <p:nvPr/>
        </p:nvSpPr>
        <p:spPr>
          <a:xfrm>
            <a:off x="4508421" y="3831384"/>
            <a:ext cx="3013709" cy="332783"/>
          </a:xfrm>
          <a:prstGeom prst="rect">
            <a:avLst/>
          </a:prstGeom>
        </p:spPr>
        <p:txBody>
          <a:bodyPr vert="horz" wrap="square" lIns="0" tIns="9525" rIns="0" bIns="0" rtlCol="0">
            <a:spAutoFit/>
          </a:bodyPr>
          <a:lstStyle/>
          <a:p>
            <a:pPr marL="9525" marR="3810">
              <a:spcBef>
                <a:spcPts val="75"/>
              </a:spcBef>
            </a:pPr>
            <a:r>
              <a:rPr sz="1050" b="1" spc="-4" dirty="0">
                <a:latin typeface="Arial"/>
                <a:cs typeface="Arial"/>
              </a:rPr>
              <a:t>Figure </a:t>
            </a:r>
            <a:r>
              <a:rPr sz="1050" b="1" dirty="0">
                <a:latin typeface="Arial"/>
                <a:cs typeface="Arial"/>
              </a:rPr>
              <a:t>from Freris &amp; Infield </a:t>
            </a:r>
            <a:r>
              <a:rPr sz="1050" b="1" spc="-4" dirty="0">
                <a:latin typeface="Arial"/>
                <a:cs typeface="Arial"/>
              </a:rPr>
              <a:t>“Renewable</a:t>
            </a:r>
            <a:r>
              <a:rPr sz="1050" b="1" spc="-127" dirty="0">
                <a:latin typeface="Arial"/>
                <a:cs typeface="Arial"/>
              </a:rPr>
              <a:t> </a:t>
            </a:r>
            <a:r>
              <a:rPr sz="1050" b="1" spc="-4" dirty="0">
                <a:latin typeface="Arial"/>
                <a:cs typeface="Arial"/>
              </a:rPr>
              <a:t>Energy  </a:t>
            </a:r>
            <a:r>
              <a:rPr sz="1050" b="1" dirty="0">
                <a:latin typeface="Arial"/>
                <a:cs typeface="Arial"/>
              </a:rPr>
              <a:t>in </a:t>
            </a:r>
            <a:r>
              <a:rPr sz="1050" b="1" spc="4" dirty="0">
                <a:latin typeface="Arial"/>
                <a:cs typeface="Arial"/>
              </a:rPr>
              <a:t>Power </a:t>
            </a:r>
            <a:r>
              <a:rPr sz="1050" b="1" spc="-8" dirty="0">
                <a:latin typeface="Arial"/>
                <a:cs typeface="Arial"/>
              </a:rPr>
              <a:t>Systems”</a:t>
            </a:r>
            <a:r>
              <a:rPr sz="1050" b="1" spc="-38" dirty="0">
                <a:latin typeface="Arial"/>
                <a:cs typeface="Arial"/>
              </a:rPr>
              <a:t> </a:t>
            </a:r>
            <a:r>
              <a:rPr sz="1050" b="1" spc="-4" dirty="0">
                <a:latin typeface="Arial"/>
                <a:cs typeface="Arial"/>
              </a:rPr>
              <a:t>2008</a:t>
            </a:r>
            <a:endParaRPr sz="1050">
              <a:latin typeface="Arial"/>
              <a:cs typeface="Arial"/>
            </a:endParaRPr>
          </a:p>
        </p:txBody>
      </p:sp>
    </p:spTree>
    <p:extLst>
      <p:ext uri="{BB962C8B-B14F-4D97-AF65-F5344CB8AC3E}">
        <p14:creationId xmlns:p14="http://schemas.microsoft.com/office/powerpoint/2010/main" val="1584721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2255</Words>
  <Application>Microsoft Office PowerPoint</Application>
  <PresentationFormat>Экран (16:9)</PresentationFormat>
  <Paragraphs>276</Paragraphs>
  <Slides>39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39</vt:i4>
      </vt:variant>
    </vt:vector>
  </HeadingPairs>
  <TitlesOfParts>
    <vt:vector size="44" baseType="lpstr">
      <vt:lpstr>Arial</vt:lpstr>
      <vt:lpstr>Calibri</vt:lpstr>
      <vt:lpstr>Symbol</vt:lpstr>
      <vt:lpstr>Times New Roman</vt:lpstr>
      <vt:lpstr>Тема Office</vt:lpstr>
      <vt:lpstr>AL-FARABI KAZAKH NATIONAL UNIVERSITY</vt:lpstr>
      <vt:lpstr>Презентация PowerPoint</vt:lpstr>
      <vt:lpstr>Lecture plan:</vt:lpstr>
      <vt:lpstr>The purpose of studying the topic :</vt:lpstr>
      <vt:lpstr>Raw materials</vt:lpstr>
      <vt:lpstr>Global energy problem</vt:lpstr>
      <vt:lpstr>THE CONCEPT OF ENERGY</vt:lpstr>
      <vt:lpstr>The concept of energy helps us to describe  many processes in the world around us.</vt:lpstr>
      <vt:lpstr>Energy consumption is conversion of energy  forms into another.</vt:lpstr>
      <vt:lpstr>Energy consumption is conversion of energy  forms into another.</vt:lpstr>
      <vt:lpstr>Any serious discussion of energy must be  quantitative.</vt:lpstr>
      <vt:lpstr>Units and quantities of energy or power are  mixed up frequently.</vt:lpstr>
      <vt:lpstr>Energies can be expressed as equivalent  amounts of oil or coal.</vt:lpstr>
      <vt:lpstr>The World present total consumption of primary  energy is about 12 150 Mtoe (2009).</vt:lpstr>
      <vt:lpstr>The average rate of World primary power  consumption is 16 300 GW.</vt:lpstr>
      <vt:lpstr>Availability and use of energy around the world  is extremely heterogeneous.</vt:lpstr>
      <vt:lpstr>Human-made lights highlight developed or  polulated areas of the Earth’s surface.</vt:lpstr>
      <vt:lpstr>In 2000, per capita use of primary energy in  North America was &gt;11 times as much as used  by average sub-Saharan African.</vt:lpstr>
      <vt:lpstr>Since 1971, the World total primary energy  consumption has grown twice-fold.</vt:lpstr>
      <vt:lpstr>Technical conversion of energy has different  conversion stages.</vt:lpstr>
      <vt:lpstr>Efficiency    profitable energy</vt:lpstr>
      <vt:lpstr>An energy system is used to deliver to  consumers the benefits that energy use offers.</vt:lpstr>
      <vt:lpstr>An energy chain consists  of energy supply sector,  energy end-use  technologies, and energy  services.</vt:lpstr>
      <vt:lpstr>In most official statistics human activity is  divided into four main end-use sectors.</vt:lpstr>
      <vt:lpstr>Globally, manufacturing is the biggest  consumer of final energy.</vt:lpstr>
      <vt:lpstr>What are the driving forces that influence our  present energy supply?</vt:lpstr>
      <vt:lpstr>The Earth’s climate is a hugely complex  system dependent on many other systems.</vt:lpstr>
      <vt:lpstr>The history of World energy consumption is  directly related to the level of GHG emissions.</vt:lpstr>
      <vt:lpstr>Oil products remain the most important final  energy commodity.</vt:lpstr>
      <vt:lpstr>The world demand for oil and gas is increasing  significantly each year.</vt:lpstr>
      <vt:lpstr>The ultimate availability of fossil fuels is  extremely difficult to determine.</vt:lpstr>
      <vt:lpstr>Given the central position of oil in the modern  economy, the onset of decline threatens to be a  time of great economic and geopolitical tension.</vt:lpstr>
      <vt:lpstr>Energy resources may be categorised as either  finite or perpetual.</vt:lpstr>
      <vt:lpstr>There are two types of energy resource which  are to some extent intermediate in nature.</vt:lpstr>
      <vt:lpstr>Презентация PowerPoint</vt:lpstr>
      <vt:lpstr>Sustainable development meets the needs of  the present without compromising the ability  of future generations to meet their own needs.</vt:lpstr>
      <vt:lpstr>Savings from improved energy efficiency are  significant.</vt:lpstr>
      <vt:lpstr>Ways to solve the raw materials and energy problems</vt:lpstr>
      <vt:lpstr>      Materials used in the lecture :  1. С.Л. Удовик. Глобализация: семиотические подходы–М.: “Реф л-бук”, К.: “Ваклер”, 2001. – 480 с. 2. Глобализация и интеграционные процессы в Азиатско-Тихоокеанском регионе (правовое и экономическое исследование). - М.: ИНФРА-М, 2016. - 332 c. 3. Andrew Heywood. Global Politics. Macmillan International Higher Education, 2017 – 616 p.  4. Sheffield Jim, Korotaev Andrey, Grinin Leonid. Globalization: Yesterday, Today, and Tomorrow. Emergent Publication, 2013. — 444 p. 5. Gills, B. K., and Thompson, W. R. (eds.) 2006. Globalization and Global History. London: Routledge.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Абжаппарова Айгуль</cp:lastModifiedBy>
  <cp:revision>33</cp:revision>
  <dcterms:created xsi:type="dcterms:W3CDTF">2019-11-06T03:32:13Z</dcterms:created>
  <dcterms:modified xsi:type="dcterms:W3CDTF">2020-02-28T05:27:22Z</dcterms:modified>
</cp:coreProperties>
</file>